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5"/>
  </p:notesMasterIdLst>
  <p:sldIdLst>
    <p:sldId id="257" r:id="rId2"/>
    <p:sldId id="258" r:id="rId3"/>
    <p:sldId id="259" r:id="rId4"/>
    <p:sldId id="260" r:id="rId5"/>
    <p:sldId id="293" r:id="rId6"/>
    <p:sldId id="261" r:id="rId7"/>
    <p:sldId id="262" r:id="rId8"/>
    <p:sldId id="263" r:id="rId9"/>
    <p:sldId id="264" r:id="rId10"/>
    <p:sldId id="265" r:id="rId11"/>
    <p:sldId id="267" r:id="rId12"/>
    <p:sldId id="292" r:id="rId13"/>
    <p:sldId id="266" r:id="rId14"/>
    <p:sldId id="285" r:id="rId15"/>
    <p:sldId id="268" r:id="rId16"/>
    <p:sldId id="270" r:id="rId17"/>
    <p:sldId id="271" r:id="rId18"/>
    <p:sldId id="296" r:id="rId19"/>
    <p:sldId id="272" r:id="rId20"/>
    <p:sldId id="297" r:id="rId21"/>
    <p:sldId id="286" r:id="rId22"/>
    <p:sldId id="277" r:id="rId23"/>
    <p:sldId id="273" r:id="rId24"/>
    <p:sldId id="301" r:id="rId25"/>
    <p:sldId id="283" r:id="rId26"/>
    <p:sldId id="287" r:id="rId27"/>
    <p:sldId id="298" r:id="rId28"/>
    <p:sldId id="274" r:id="rId29"/>
    <p:sldId id="275" r:id="rId30"/>
    <p:sldId id="291" r:id="rId31"/>
    <p:sldId id="299" r:id="rId32"/>
    <p:sldId id="288" r:id="rId33"/>
    <p:sldId id="300" r:id="rId34"/>
    <p:sldId id="289" r:id="rId35"/>
    <p:sldId id="290" r:id="rId36"/>
    <p:sldId id="284" r:id="rId37"/>
    <p:sldId id="276" r:id="rId38"/>
    <p:sldId id="302" r:id="rId39"/>
    <p:sldId id="278" r:id="rId40"/>
    <p:sldId id="279" r:id="rId41"/>
    <p:sldId id="280" r:id="rId42"/>
    <p:sldId id="294" r:id="rId43"/>
    <p:sldId id="281" r:id="rId4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defTabSz="457200"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defTabSz="457200"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defTabSz="457200"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defTabSz="457200"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E9A17"/>
    <a:srgbClr val="89C8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1514" autoAdjust="0"/>
  </p:normalViewPr>
  <p:slideViewPr>
    <p:cSldViewPr snapToGrid="0" snapToObjects="1">
      <p:cViewPr varScale="1">
        <p:scale>
          <a:sx n="77" d="100"/>
          <a:sy n="77" d="100"/>
        </p:scale>
        <p:origin x="1920"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43ED24-6283-4A87-A02B-78524F8EA919}" type="datetimeFigureOut">
              <a:rPr lang="en-US" smtClean="0"/>
              <a:t>11/9/2016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7C2E78-293A-4E9C-8FEA-9507E66927C5}" type="slidenum">
              <a:rPr lang="en-US" smtClean="0"/>
              <a:t>‹#›</a:t>
            </a:fld>
            <a:endParaRPr lang="en-US"/>
          </a:p>
        </p:txBody>
      </p:sp>
    </p:spTree>
    <p:extLst>
      <p:ext uri="{BB962C8B-B14F-4D97-AF65-F5344CB8AC3E}">
        <p14:creationId xmlns:p14="http://schemas.microsoft.com/office/powerpoint/2010/main" val="3612821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FTE ~ 1900</a:t>
            </a:r>
          </a:p>
          <a:p>
            <a:endParaRPr lang="en-US" dirty="0" smtClean="0"/>
          </a:p>
          <a:p>
            <a:r>
              <a:rPr lang="en-US" dirty="0" smtClean="0"/>
              <a:t>~ 80 full-time faculty,</a:t>
            </a:r>
            <a:r>
              <a:rPr lang="en-US" baseline="0" dirty="0" smtClean="0"/>
              <a:t> and m</a:t>
            </a:r>
            <a:r>
              <a:rPr lang="en-US" dirty="0" smtClean="0"/>
              <a:t>any more adjuncts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2</a:t>
            </a:fld>
            <a:endParaRPr lang="en-US"/>
          </a:p>
        </p:txBody>
      </p:sp>
    </p:spTree>
    <p:extLst>
      <p:ext uri="{BB962C8B-B14F-4D97-AF65-F5344CB8AC3E}">
        <p14:creationId xmlns:p14="http://schemas.microsoft.com/office/powerpoint/2010/main" val="25280662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Can you find interesting examples from</a:t>
            </a:r>
            <a:r>
              <a:rPr lang="en-US" baseline="0" dirty="0" smtClean="0"/>
              <a:t> other repositories?</a:t>
            </a:r>
          </a:p>
          <a:p>
            <a:endParaRPr lang="en-US" baseline="0" dirty="0" smtClean="0"/>
          </a:p>
          <a:p>
            <a:r>
              <a:rPr lang="en-US" baseline="0" dirty="0" smtClean="0"/>
              <a:t>What are your campus </a:t>
            </a:r>
            <a:r>
              <a:rPr lang="en-US" baseline="0" dirty="0" smtClean="0"/>
              <a:t>initiatives?</a:t>
            </a:r>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11</a:t>
            </a:fld>
            <a:endParaRPr lang="en-US"/>
          </a:p>
        </p:txBody>
      </p:sp>
    </p:spTree>
    <p:extLst>
      <p:ext uri="{BB962C8B-B14F-4D97-AF65-F5344CB8AC3E}">
        <p14:creationId xmlns:p14="http://schemas.microsoft.com/office/powerpoint/2010/main" val="23251393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us, having the blessing of IT was essential. </a:t>
            </a:r>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12</a:t>
            </a:fld>
            <a:endParaRPr lang="en-US"/>
          </a:p>
        </p:txBody>
      </p:sp>
    </p:spTree>
    <p:extLst>
      <p:ext uri="{BB962C8B-B14F-4D97-AF65-F5344CB8AC3E}">
        <p14:creationId xmlns:p14="http://schemas.microsoft.com/office/powerpoint/2010/main" val="34756230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Will vary</a:t>
            </a:r>
            <a:r>
              <a:rPr lang="en-US" baseline="0" dirty="0" smtClean="0"/>
              <a:t> with your institution, this is something that I heard from a director at another institution.  I’m working on creating one now for my own director.</a:t>
            </a:r>
            <a:endParaRPr lang="en-US"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487C2E78-293A-4E9C-8FEA-9507E66927C5}" type="slidenum">
              <a:rPr lang="en-US" smtClean="0"/>
              <a:t>13</a:t>
            </a:fld>
            <a:endParaRPr lang="en-US"/>
          </a:p>
        </p:txBody>
      </p:sp>
    </p:spTree>
    <p:extLst>
      <p:ext uri="{BB962C8B-B14F-4D97-AF65-F5344CB8AC3E}">
        <p14:creationId xmlns:p14="http://schemas.microsoft.com/office/powerpoint/2010/main" val="11692554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Faculty meetings/retreats</a:t>
            </a:r>
          </a:p>
          <a:p>
            <a:endParaRPr lang="en-US" dirty="0" smtClean="0"/>
          </a:p>
          <a:p>
            <a:r>
              <a:rPr lang="en-US" dirty="0" smtClean="0"/>
              <a:t>Keep</a:t>
            </a:r>
            <a:r>
              <a:rPr lang="en-US" baseline="0" dirty="0" smtClean="0"/>
              <a:t> it in the conversation</a:t>
            </a:r>
          </a:p>
          <a:p>
            <a:endParaRPr lang="en-US" baseline="0" dirty="0" smtClean="0"/>
          </a:p>
          <a:p>
            <a:r>
              <a:rPr lang="en-US" baseline="0" dirty="0" smtClean="0"/>
              <a:t>evangelize</a:t>
            </a:r>
          </a:p>
          <a:p>
            <a:endParaRPr lang="en-US" baseline="0" dirty="0" smtClean="0"/>
          </a:p>
          <a:p>
            <a:r>
              <a:rPr lang="en-US" baseline="0" dirty="0" smtClean="0"/>
              <a:t>Be persistent. Don’t be annoying.</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14</a:t>
            </a:fld>
            <a:endParaRPr lang="en-US"/>
          </a:p>
        </p:txBody>
      </p:sp>
    </p:spTree>
    <p:extLst>
      <p:ext uri="{BB962C8B-B14F-4D97-AF65-F5344CB8AC3E}">
        <p14:creationId xmlns:p14="http://schemas.microsoft.com/office/powerpoint/2010/main" val="36936156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Faculty hesitation</a:t>
            </a:r>
            <a:r>
              <a:rPr lang="en-US" baseline="0" dirty="0" smtClean="0"/>
              <a:t> in depositing their materials</a:t>
            </a:r>
          </a:p>
          <a:p>
            <a:endParaRPr lang="en-US" baseline="0" dirty="0" smtClean="0"/>
          </a:p>
          <a:p>
            <a:r>
              <a:rPr lang="en-US" baseline="0" dirty="0" smtClean="0"/>
              <a:t>Faculty hesitation in including undergraduate work</a:t>
            </a:r>
          </a:p>
          <a:p>
            <a:endParaRPr lang="en-US" baseline="0" dirty="0" smtClean="0"/>
          </a:p>
          <a:p>
            <a:r>
              <a:rPr lang="en-US" baseline="0" dirty="0" smtClean="0"/>
              <a:t>Concerns about copyright and publishing </a:t>
            </a:r>
            <a:r>
              <a:rPr lang="en-US" baseline="0" dirty="0" smtClean="0"/>
              <a:t>contracts</a:t>
            </a:r>
          </a:p>
          <a:p>
            <a:endParaRPr lang="en-US" baseline="0" dirty="0" smtClean="0"/>
          </a:p>
          <a:p>
            <a:r>
              <a:rPr lang="en-US" baseline="0" dirty="0" smtClean="0"/>
              <a:t>They may not understand why and what it’s for and it makes for a constant marketing effort</a:t>
            </a:r>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15</a:t>
            </a:fld>
            <a:endParaRPr lang="en-US"/>
          </a:p>
        </p:txBody>
      </p:sp>
    </p:spTree>
    <p:extLst>
      <p:ext uri="{BB962C8B-B14F-4D97-AF65-F5344CB8AC3E}">
        <p14:creationId xmlns:p14="http://schemas.microsoft.com/office/powerpoint/2010/main" val="17895265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emphasize</a:t>
            </a:r>
            <a:r>
              <a:rPr lang="en-US" baseline="0" dirty="0" smtClean="0"/>
              <a:t> the campus community</a:t>
            </a:r>
          </a:p>
          <a:p>
            <a:endParaRPr lang="en-US" baseline="0" dirty="0"/>
          </a:p>
          <a:p>
            <a:r>
              <a:rPr lang="en-US" baseline="0" dirty="0" smtClean="0"/>
              <a:t>I’m comfortable talking with our provost, deans, and everyone else.</a:t>
            </a:r>
          </a:p>
        </p:txBody>
      </p:sp>
      <p:sp>
        <p:nvSpPr>
          <p:cNvPr id="4" name="Slide Number Placeholder 3"/>
          <p:cNvSpPr>
            <a:spLocks noGrp="1"/>
          </p:cNvSpPr>
          <p:nvPr>
            <p:ph type="sldNum" sz="quarter" idx="10"/>
          </p:nvPr>
        </p:nvSpPr>
        <p:spPr/>
        <p:txBody>
          <a:bodyPr/>
          <a:lstStyle/>
          <a:p>
            <a:fld id="{487C2E78-293A-4E9C-8FEA-9507E66927C5}" type="slidenum">
              <a:rPr lang="en-US" smtClean="0"/>
              <a:t>16</a:t>
            </a:fld>
            <a:endParaRPr lang="en-US"/>
          </a:p>
        </p:txBody>
      </p:sp>
    </p:spTree>
    <p:extLst>
      <p:ext uri="{BB962C8B-B14F-4D97-AF65-F5344CB8AC3E}">
        <p14:creationId xmlns:p14="http://schemas.microsoft.com/office/powerpoint/2010/main" val="3936362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Every library has those people who think the library</a:t>
            </a:r>
            <a:r>
              <a:rPr lang="en-US" baseline="0" dirty="0" smtClean="0"/>
              <a:t> can do no wrong.  Who are they?</a:t>
            </a:r>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17</a:t>
            </a:fld>
            <a:endParaRPr lang="en-US"/>
          </a:p>
        </p:txBody>
      </p:sp>
    </p:spTree>
    <p:extLst>
      <p:ext uri="{BB962C8B-B14F-4D97-AF65-F5344CB8AC3E}">
        <p14:creationId xmlns:p14="http://schemas.microsoft.com/office/powerpoint/2010/main" val="40330747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Madalienne</a:t>
            </a:r>
            <a:r>
              <a:rPr lang="en-US" baseline="0" dirty="0" smtClean="0"/>
              <a:t> Peters loves the library and is up for anything new.  I approached her about SelectedWorks and she was all for it before I could tell her what it was.</a:t>
            </a:r>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18</a:t>
            </a:fld>
            <a:endParaRPr lang="en-US"/>
          </a:p>
        </p:txBody>
      </p:sp>
    </p:spTree>
    <p:extLst>
      <p:ext uri="{BB962C8B-B14F-4D97-AF65-F5344CB8AC3E}">
        <p14:creationId xmlns:p14="http://schemas.microsoft.com/office/powerpoint/2010/main" val="33095210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Who do you know who</a:t>
            </a:r>
            <a:r>
              <a:rPr lang="en-US" baseline="0" dirty="0" smtClean="0"/>
              <a:t> will trust you with their professional presence?</a:t>
            </a:r>
          </a:p>
          <a:p>
            <a:endParaRPr lang="en-US" baseline="0" dirty="0" smtClean="0"/>
          </a:p>
          <a:p>
            <a:r>
              <a:rPr lang="en-US" baseline="0" dirty="0" smtClean="0"/>
              <a:t>Find those teaching faculty that you can run ideas by and talk with them.  I’ve found that teaching faculty and librarians often times have different views on how to handle information. </a:t>
            </a:r>
          </a:p>
          <a:p>
            <a:endParaRPr lang="en-US" baseline="0" dirty="0" smtClean="0"/>
          </a:p>
          <a:p>
            <a:r>
              <a:rPr lang="en-US" baseline="0" dirty="0" smtClean="0"/>
              <a:t>Each discipline has their own individual needs.</a:t>
            </a:r>
          </a:p>
          <a:p>
            <a:endParaRPr lang="en-US" baseline="0" dirty="0" smtClean="0"/>
          </a:p>
          <a:p>
            <a:r>
              <a:rPr lang="en-US" baseline="0" dirty="0" smtClean="0"/>
              <a:t>Campus anthropologist</a:t>
            </a:r>
          </a:p>
          <a:p>
            <a:endParaRPr lang="en-US" baseline="0" dirty="0" smtClean="0"/>
          </a:p>
          <a:p>
            <a:r>
              <a:rPr lang="en-US" baseline="0" dirty="0" smtClean="0"/>
              <a:t>Once you get 2 or 3 people recruited they start to talk and others will follow.  Very few like to be early adopters</a:t>
            </a:r>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19</a:t>
            </a:fld>
            <a:endParaRPr lang="en-US"/>
          </a:p>
        </p:txBody>
      </p:sp>
    </p:spTree>
    <p:extLst>
      <p:ext uri="{BB962C8B-B14F-4D97-AF65-F5344CB8AC3E}">
        <p14:creationId xmlns:p14="http://schemas.microsoft.com/office/powerpoint/2010/main" val="25735775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I had a professor, Chase </a:t>
            </a:r>
            <a:r>
              <a:rPr lang="en-US" baseline="0" dirty="0" err="1" smtClean="0"/>
              <a:t>Clow</a:t>
            </a:r>
            <a:r>
              <a:rPr lang="en-US" baseline="0" dirty="0" smtClean="0"/>
              <a:t>, chair for Humanities and Cultural Studies, that I talked with repeatedly over a six month period about her hesitation about including senior theses in the IR.  I wasn’t trying to persuade her, only trying to understand her view, but after numerous conversations she made a 180 degree turn and is now one of my champions.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20</a:t>
            </a:fld>
            <a:endParaRPr lang="en-US"/>
          </a:p>
        </p:txBody>
      </p:sp>
    </p:spTree>
    <p:extLst>
      <p:ext uri="{BB962C8B-B14F-4D97-AF65-F5344CB8AC3E}">
        <p14:creationId xmlns:p14="http://schemas.microsoft.com/office/powerpoint/2010/main" val="19846939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buNone/>
            </a:pPr>
            <a:r>
              <a:rPr lang="en-US" sz="3600" dirty="0" smtClean="0">
                <a:solidFill>
                  <a:srgbClr val="C00000"/>
                </a:solidFill>
              </a:rPr>
              <a:t>6</a:t>
            </a:r>
            <a:r>
              <a:rPr lang="en-US" sz="3600" dirty="0" smtClean="0"/>
              <a:t> Librarians</a:t>
            </a:r>
          </a:p>
          <a:p>
            <a:pPr lvl="2"/>
            <a:r>
              <a:rPr lang="en-US" sz="3600" dirty="0" smtClean="0"/>
              <a:t>12 &amp; 9 month</a:t>
            </a:r>
          </a:p>
          <a:p>
            <a:pPr lvl="2"/>
            <a:r>
              <a:rPr lang="en-US" sz="3600" dirty="0" smtClean="0"/>
              <a:t>Full-time faculty</a:t>
            </a:r>
          </a:p>
          <a:p>
            <a:pPr lvl="2"/>
            <a:r>
              <a:rPr lang="en-US" sz="3600" dirty="0" smtClean="0"/>
              <a:t>Multiple responsibilities</a:t>
            </a:r>
          </a:p>
          <a:p>
            <a:pPr marL="914400" lvl="2" indent="0">
              <a:buNone/>
            </a:pPr>
            <a:endParaRPr lang="en-US" sz="3600" dirty="0" smtClean="0"/>
          </a:p>
          <a:p>
            <a:pPr marL="457200" lvl="1" indent="0">
              <a:buNone/>
            </a:pPr>
            <a:r>
              <a:rPr lang="en-US" sz="3600" dirty="0" smtClean="0">
                <a:solidFill>
                  <a:srgbClr val="C00000"/>
                </a:solidFill>
              </a:rPr>
              <a:t>3</a:t>
            </a:r>
            <a:r>
              <a:rPr lang="en-US" sz="3600" dirty="0" smtClean="0"/>
              <a:t> Full-time support staff</a:t>
            </a:r>
          </a:p>
          <a:p>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3</a:t>
            </a:fld>
            <a:endParaRPr lang="en-US"/>
          </a:p>
        </p:txBody>
      </p:sp>
    </p:spTree>
    <p:extLst>
      <p:ext uri="{BB962C8B-B14F-4D97-AF65-F5344CB8AC3E}">
        <p14:creationId xmlns:p14="http://schemas.microsoft.com/office/powerpoint/2010/main" val="19330955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21</a:t>
            </a:fld>
            <a:endParaRPr lang="en-US"/>
          </a:p>
        </p:txBody>
      </p:sp>
    </p:spTree>
    <p:extLst>
      <p:ext uri="{BB962C8B-B14F-4D97-AF65-F5344CB8AC3E}">
        <p14:creationId xmlns:p14="http://schemas.microsoft.com/office/powerpoint/2010/main" val="20373101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Realized that the university’s web site was a major source of competition</a:t>
            </a:r>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22</a:t>
            </a:fld>
            <a:endParaRPr lang="en-US"/>
          </a:p>
        </p:txBody>
      </p:sp>
    </p:spTree>
    <p:extLst>
      <p:ext uri="{BB962C8B-B14F-4D97-AF65-F5344CB8AC3E}">
        <p14:creationId xmlns:p14="http://schemas.microsoft.com/office/powerpoint/2010/main" val="12366886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Who do you know who</a:t>
            </a:r>
            <a:r>
              <a:rPr lang="en-US" baseline="0" dirty="0" smtClean="0"/>
              <a:t> will trust you with their professional presence?</a:t>
            </a:r>
          </a:p>
          <a:p>
            <a:endParaRPr lang="en-US" baseline="0" dirty="0" smtClean="0"/>
          </a:p>
          <a:p>
            <a:r>
              <a:rPr lang="en-US" baseline="0" dirty="0" smtClean="0"/>
              <a:t>Find those teaching faculty that you can run ideas by and talk with them.  I’ve found that teaching faculty and librarians often times have different views on how to handle information. </a:t>
            </a:r>
          </a:p>
          <a:p>
            <a:endParaRPr lang="en-US" baseline="0" dirty="0" smtClean="0"/>
          </a:p>
          <a:p>
            <a:r>
              <a:rPr lang="en-US" baseline="0" dirty="0" smtClean="0"/>
              <a:t>Each discipline has their own individual needs.</a:t>
            </a:r>
          </a:p>
          <a:p>
            <a:endParaRPr lang="en-US" baseline="0" dirty="0" smtClean="0"/>
          </a:p>
          <a:p>
            <a:r>
              <a:rPr lang="en-US" baseline="0" dirty="0" smtClean="0"/>
              <a:t>I had one person that I talked with repeatedly over a six month period about her hesitation about including senior theses in the IR.  I wasn’t trying to persuade her, only trying to understand her view, but after numerous conversations she made a 180 degree turn and is now one of my champions.</a:t>
            </a:r>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23</a:t>
            </a:fld>
            <a:endParaRPr lang="en-US"/>
          </a:p>
        </p:txBody>
      </p:sp>
    </p:spTree>
    <p:extLst>
      <p:ext uri="{BB962C8B-B14F-4D97-AF65-F5344CB8AC3E}">
        <p14:creationId xmlns:p14="http://schemas.microsoft.com/office/powerpoint/2010/main" val="16076962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Talked</a:t>
            </a:r>
            <a:r>
              <a:rPr lang="en-US" baseline="0" dirty="0" smtClean="0"/>
              <a:t> with the Dean of the School of Arts Humanities and Social Sciences at a faculty social event and got myself invited to speak at their faculty retreat</a:t>
            </a:r>
          </a:p>
          <a:p>
            <a:endParaRPr lang="en-US" baseline="0" dirty="0" smtClean="0"/>
          </a:p>
          <a:p>
            <a:r>
              <a:rPr lang="en-US" baseline="0" dirty="0" smtClean="0"/>
              <a:t>A couple days after the retreat, I was contacted by Phil Novak (30+ years at Dominican. Very long CV) he was thinking that it was about time that he had a web page.</a:t>
            </a:r>
          </a:p>
          <a:p>
            <a:endParaRPr lang="en-US" baseline="0" dirty="0" smtClean="0"/>
          </a:p>
          <a:p>
            <a:r>
              <a:rPr lang="en-US" baseline="0" dirty="0" smtClean="0"/>
              <a:t>Had kept copies of all of his articles</a:t>
            </a:r>
          </a:p>
          <a:p>
            <a:endParaRPr lang="en-US" baseline="0" dirty="0" smtClean="0"/>
          </a:p>
          <a:p>
            <a:r>
              <a:rPr lang="en-US" baseline="0" dirty="0" smtClean="0"/>
              <a:t>Scanned each and received copyright permission to include the majority of them in his profile and in the IR.  I use his SW as the model for what a page should look like.  Total of 29 full text articles</a:t>
            </a:r>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24</a:t>
            </a:fld>
            <a:endParaRPr lang="en-US"/>
          </a:p>
        </p:txBody>
      </p:sp>
    </p:spTree>
    <p:extLst>
      <p:ext uri="{BB962C8B-B14F-4D97-AF65-F5344CB8AC3E}">
        <p14:creationId xmlns:p14="http://schemas.microsoft.com/office/powerpoint/2010/main" val="23475373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100 downloads</a:t>
            </a:r>
          </a:p>
          <a:p>
            <a:endParaRPr lang="en-US" dirty="0" smtClean="0"/>
          </a:p>
          <a:p>
            <a:r>
              <a:rPr lang="en-US" dirty="0" smtClean="0"/>
              <a:t>100</a:t>
            </a:r>
            <a:r>
              <a:rPr lang="en-US" baseline="30000" dirty="0" smtClean="0"/>
              <a:t>th</a:t>
            </a:r>
            <a:r>
              <a:rPr lang="en-US" dirty="0" smtClean="0"/>
              <a:t> paper uploaded</a:t>
            </a:r>
          </a:p>
          <a:p>
            <a:endParaRPr lang="en-US" dirty="0" smtClean="0"/>
          </a:p>
          <a:p>
            <a:r>
              <a:rPr lang="en-US" dirty="0" smtClean="0"/>
              <a:t>10,</a:t>
            </a:r>
            <a:r>
              <a:rPr lang="en-US" baseline="0" dirty="0" smtClean="0"/>
              <a:t>000 downloads</a:t>
            </a:r>
          </a:p>
          <a:p>
            <a:endParaRPr lang="en-US" baseline="0" dirty="0" smtClean="0"/>
          </a:p>
          <a:p>
            <a:r>
              <a:rPr lang="en-US" baseline="0" dirty="0" smtClean="0"/>
              <a:t>100,000 downloads</a:t>
            </a:r>
          </a:p>
          <a:p>
            <a:endParaRPr lang="en-US" baseline="0" dirty="0" smtClean="0"/>
          </a:p>
          <a:p>
            <a:r>
              <a:rPr lang="en-US" baseline="0" dirty="0" smtClean="0"/>
              <a:t>Send stats to department chairs and deans</a:t>
            </a:r>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25</a:t>
            </a:fld>
            <a:endParaRPr lang="en-US"/>
          </a:p>
        </p:txBody>
      </p:sp>
    </p:spTree>
    <p:extLst>
      <p:ext uri="{BB962C8B-B14F-4D97-AF65-F5344CB8AC3E}">
        <p14:creationId xmlns:p14="http://schemas.microsoft.com/office/powerpoint/2010/main" val="18719794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600" b="0" dirty="0" smtClean="0">
                <a:latin typeface="Century Gothic" panose="020B0502020202020204" pitchFamily="34" charset="0"/>
              </a:rPr>
              <a:t>Pay attention to:</a:t>
            </a:r>
          </a:p>
          <a:p>
            <a:pPr marL="0" indent="0">
              <a:buNone/>
            </a:pPr>
            <a:r>
              <a:rPr lang="en-US" sz="1200" b="0" dirty="0" smtClean="0">
                <a:solidFill>
                  <a:schemeClr val="tx1"/>
                </a:solidFill>
                <a:latin typeface="Century Gothic" panose="020B0502020202020204" pitchFamily="34" charset="0"/>
              </a:rPr>
              <a:t>	School and department newsletters</a:t>
            </a:r>
          </a:p>
          <a:p>
            <a:pPr marL="0" indent="0">
              <a:buNone/>
            </a:pPr>
            <a:r>
              <a:rPr lang="en-US" sz="1200" b="0" dirty="0" smtClean="0">
                <a:solidFill>
                  <a:schemeClr val="tx1"/>
                </a:solidFill>
                <a:latin typeface="Century Gothic" panose="020B0502020202020204" pitchFamily="34" charset="0"/>
              </a:rPr>
              <a:t>	Follow faculty on Research Gate</a:t>
            </a:r>
          </a:p>
          <a:p>
            <a:pPr marL="0" indent="0">
              <a:buNone/>
            </a:pPr>
            <a:r>
              <a:rPr lang="en-US" sz="1200" b="0" dirty="0" smtClean="0">
                <a:solidFill>
                  <a:schemeClr val="tx1"/>
                </a:solidFill>
                <a:latin typeface="Century Gothic" panose="020B0502020202020204" pitchFamily="34" charset="0"/>
              </a:rPr>
              <a:t>	Announcements at faculty meeting</a:t>
            </a:r>
          </a:p>
          <a:p>
            <a:pPr marL="0" indent="0">
              <a:buNone/>
            </a:pPr>
            <a:r>
              <a:rPr lang="en-US" sz="1200" b="0" dirty="0" smtClean="0">
                <a:solidFill>
                  <a:schemeClr val="tx1"/>
                </a:solidFill>
                <a:latin typeface="Century Gothic" panose="020B0502020202020204" pitchFamily="34" charset="0"/>
              </a:rPr>
              <a:t>	conversations in the cafeteria</a:t>
            </a:r>
          </a:p>
          <a:p>
            <a:pPr marL="0" indent="0">
              <a:buNone/>
            </a:pPr>
            <a:endParaRPr lang="en-US" sz="1200" b="0" dirty="0" smtClean="0">
              <a:solidFill>
                <a:schemeClr val="tx1"/>
              </a:solidFill>
              <a:latin typeface="Century Gothic" panose="020B0502020202020204" pitchFamily="34" charset="0"/>
            </a:endParaRPr>
          </a:p>
          <a:p>
            <a:pPr marL="0" indent="0">
              <a:buNone/>
            </a:pPr>
            <a:r>
              <a:rPr lang="en-US" sz="1200" b="0" dirty="0" smtClean="0">
                <a:solidFill>
                  <a:schemeClr val="tx1"/>
                </a:solidFill>
                <a:latin typeface="Century Gothic" panose="020B0502020202020204" pitchFamily="34" charset="0"/>
              </a:rPr>
              <a:t>Get out,</a:t>
            </a:r>
            <a:r>
              <a:rPr lang="en-US" sz="1200" b="0" baseline="0" dirty="0" smtClean="0">
                <a:solidFill>
                  <a:schemeClr val="tx1"/>
                </a:solidFill>
                <a:latin typeface="Century Gothic" panose="020B0502020202020204" pitchFamily="34" charset="0"/>
              </a:rPr>
              <a:t> talk, socialize, offer solutions</a:t>
            </a:r>
          </a:p>
          <a:p>
            <a:pPr marL="0" indent="0">
              <a:buNone/>
            </a:pPr>
            <a:endParaRPr lang="en-US" sz="1200" b="0" baseline="0" dirty="0" smtClean="0">
              <a:solidFill>
                <a:schemeClr val="tx1"/>
              </a:solidFill>
              <a:latin typeface="Century Gothic" panose="020B0502020202020204" pitchFamily="34" charset="0"/>
            </a:endParaRPr>
          </a:p>
          <a:p>
            <a:pPr marL="0" indent="0">
              <a:buNone/>
            </a:pPr>
            <a:r>
              <a:rPr lang="en-US" sz="1200" b="0" baseline="0" dirty="0" smtClean="0">
                <a:solidFill>
                  <a:schemeClr val="tx1"/>
                </a:solidFill>
                <a:latin typeface="Century Gothic" panose="020B0502020202020204" pitchFamily="34" charset="0"/>
              </a:rPr>
              <a:t>If faculty don’t know you then they won’t necessarily trust you.</a:t>
            </a:r>
            <a:endParaRPr lang="en-US" sz="1200" b="0" dirty="0" smtClean="0">
              <a:solidFill>
                <a:schemeClr val="tx1"/>
              </a:solidFill>
              <a:latin typeface="Century Gothic" panose="020B0502020202020204" pitchFamily="34" charset="0"/>
            </a:endParaRPr>
          </a:p>
          <a:p>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26</a:t>
            </a:fld>
            <a:endParaRPr lang="en-US"/>
          </a:p>
        </p:txBody>
      </p:sp>
    </p:spTree>
    <p:extLst>
      <p:ext uri="{BB962C8B-B14F-4D97-AF65-F5344CB8AC3E}">
        <p14:creationId xmlns:p14="http://schemas.microsoft.com/office/powerpoint/2010/main" val="24669778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600" b="0" dirty="0" smtClean="0">
                <a:latin typeface="Century Gothic" panose="020B0502020202020204" pitchFamily="34" charset="0"/>
              </a:rPr>
              <a:t>Pay attention to:</a:t>
            </a:r>
          </a:p>
          <a:p>
            <a:pPr marL="0" indent="0">
              <a:buNone/>
            </a:pPr>
            <a:r>
              <a:rPr lang="en-US" sz="1200" b="0" dirty="0" smtClean="0">
                <a:solidFill>
                  <a:schemeClr val="tx1"/>
                </a:solidFill>
                <a:latin typeface="Century Gothic" panose="020B0502020202020204" pitchFamily="34" charset="0"/>
              </a:rPr>
              <a:t>	School and department newsletters</a:t>
            </a:r>
          </a:p>
          <a:p>
            <a:pPr marL="0" indent="0">
              <a:buNone/>
            </a:pPr>
            <a:r>
              <a:rPr lang="en-US" sz="1200" b="0" dirty="0" smtClean="0">
                <a:solidFill>
                  <a:schemeClr val="tx1"/>
                </a:solidFill>
                <a:latin typeface="Century Gothic" panose="020B0502020202020204" pitchFamily="34" charset="0"/>
              </a:rPr>
              <a:t>	Follow faculty on Research Gate</a:t>
            </a:r>
          </a:p>
          <a:p>
            <a:pPr marL="0" indent="0">
              <a:buNone/>
            </a:pPr>
            <a:r>
              <a:rPr lang="en-US" sz="1200" b="0" dirty="0" smtClean="0">
                <a:solidFill>
                  <a:schemeClr val="tx1"/>
                </a:solidFill>
                <a:latin typeface="Century Gothic" panose="020B0502020202020204" pitchFamily="34" charset="0"/>
              </a:rPr>
              <a:t>	Announcements at faculty meeting</a:t>
            </a:r>
          </a:p>
          <a:p>
            <a:pPr marL="0" indent="0">
              <a:buNone/>
            </a:pPr>
            <a:r>
              <a:rPr lang="en-US" sz="1200" b="0" dirty="0" smtClean="0">
                <a:solidFill>
                  <a:schemeClr val="tx1"/>
                </a:solidFill>
                <a:latin typeface="Century Gothic" panose="020B0502020202020204" pitchFamily="34" charset="0"/>
              </a:rPr>
              <a:t>	conversations in the cafeteria</a:t>
            </a:r>
          </a:p>
          <a:p>
            <a:pPr marL="0" indent="0">
              <a:buNone/>
            </a:pPr>
            <a:endParaRPr lang="en-US" sz="1200" b="0" dirty="0" smtClean="0">
              <a:solidFill>
                <a:schemeClr val="tx1"/>
              </a:solidFill>
              <a:latin typeface="Century Gothic" panose="020B0502020202020204" pitchFamily="34" charset="0"/>
            </a:endParaRPr>
          </a:p>
          <a:p>
            <a:pPr marL="0" indent="0">
              <a:buNone/>
            </a:pPr>
            <a:r>
              <a:rPr lang="en-US" sz="1200" b="0" dirty="0" smtClean="0">
                <a:solidFill>
                  <a:schemeClr val="tx1"/>
                </a:solidFill>
                <a:latin typeface="Century Gothic" panose="020B0502020202020204" pitchFamily="34" charset="0"/>
              </a:rPr>
              <a:t>Get out,</a:t>
            </a:r>
            <a:r>
              <a:rPr lang="en-US" sz="1200" b="0" baseline="0" dirty="0" smtClean="0">
                <a:solidFill>
                  <a:schemeClr val="tx1"/>
                </a:solidFill>
                <a:latin typeface="Century Gothic" panose="020B0502020202020204" pitchFamily="34" charset="0"/>
              </a:rPr>
              <a:t> talk, socialize, offer solutions</a:t>
            </a:r>
          </a:p>
          <a:p>
            <a:pPr marL="0" indent="0">
              <a:buNone/>
            </a:pPr>
            <a:endParaRPr lang="en-US" sz="1200" b="0" baseline="0" dirty="0" smtClean="0">
              <a:solidFill>
                <a:schemeClr val="tx1"/>
              </a:solidFill>
              <a:latin typeface="Century Gothic" panose="020B0502020202020204" pitchFamily="34" charset="0"/>
            </a:endParaRPr>
          </a:p>
          <a:p>
            <a:pPr marL="0" indent="0">
              <a:buNone/>
            </a:pPr>
            <a:r>
              <a:rPr lang="en-US" sz="1200" b="0" baseline="0" dirty="0" smtClean="0">
                <a:solidFill>
                  <a:schemeClr val="tx1"/>
                </a:solidFill>
                <a:latin typeface="Century Gothic" panose="020B0502020202020204" pitchFamily="34" charset="0"/>
              </a:rPr>
              <a:t>If faculty don’t know you then they won’t necessarily trust you.</a:t>
            </a:r>
            <a:endParaRPr lang="en-US" sz="1200" b="0" dirty="0" smtClean="0">
              <a:solidFill>
                <a:schemeClr val="tx1"/>
              </a:solidFill>
              <a:latin typeface="Century Gothic" panose="020B0502020202020204" pitchFamily="34" charset="0"/>
            </a:endParaRPr>
          </a:p>
          <a:p>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27</a:t>
            </a:fld>
            <a:endParaRPr lang="en-US"/>
          </a:p>
        </p:txBody>
      </p:sp>
    </p:spTree>
    <p:extLst>
      <p:ext uri="{BB962C8B-B14F-4D97-AF65-F5344CB8AC3E}">
        <p14:creationId xmlns:p14="http://schemas.microsoft.com/office/powerpoint/2010/main" val="22763460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28</a:t>
            </a:fld>
            <a:endParaRPr lang="en-US"/>
          </a:p>
        </p:txBody>
      </p:sp>
    </p:spTree>
    <p:extLst>
      <p:ext uri="{BB962C8B-B14F-4D97-AF65-F5344CB8AC3E}">
        <p14:creationId xmlns:p14="http://schemas.microsoft.com/office/powerpoint/2010/main" val="33749027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It’s just me.</a:t>
            </a:r>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29</a:t>
            </a:fld>
            <a:endParaRPr lang="en-US"/>
          </a:p>
        </p:txBody>
      </p:sp>
    </p:spTree>
    <p:extLst>
      <p:ext uri="{BB962C8B-B14F-4D97-AF65-F5344CB8AC3E}">
        <p14:creationId xmlns:p14="http://schemas.microsoft.com/office/powerpoint/2010/main" val="5234447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do this where I can for student work (senior and masters theses, research posters, senior art exhibition, etc.</a:t>
            </a:r>
          </a:p>
          <a:p>
            <a:endParaRPr lang="en-US" dirty="0" smtClean="0"/>
          </a:p>
          <a:p>
            <a:r>
              <a:rPr lang="en-US" dirty="0" smtClean="0"/>
              <a:t>I don’t do this for faculty, I need to make sure that copyright permissions</a:t>
            </a:r>
            <a:r>
              <a:rPr lang="en-US" baseline="0" dirty="0" smtClean="0"/>
              <a:t> are covered; I don’t trust the faculty to do that. </a:t>
            </a:r>
            <a:r>
              <a:rPr lang="en-US" baseline="0" dirty="0" smtClean="0">
                <a:sym typeface="Wingdings" panose="05000000000000000000" pitchFamily="2" charset="2"/>
              </a:rPr>
              <a:t></a:t>
            </a:r>
          </a:p>
          <a:p>
            <a:endParaRPr lang="en-US" baseline="0" dirty="0" smtClean="0">
              <a:sym typeface="Wingdings" panose="05000000000000000000" pitchFamily="2" charset="2"/>
            </a:endParaRPr>
          </a:p>
          <a:p>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30</a:t>
            </a:fld>
            <a:endParaRPr lang="en-US"/>
          </a:p>
        </p:txBody>
      </p:sp>
    </p:spTree>
    <p:extLst>
      <p:ext uri="{BB962C8B-B14F-4D97-AF65-F5344CB8AC3E}">
        <p14:creationId xmlns:p14="http://schemas.microsoft.com/office/powerpoint/2010/main" val="150227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4</a:t>
            </a:fld>
            <a:endParaRPr lang="en-US"/>
          </a:p>
        </p:txBody>
      </p:sp>
    </p:spTree>
    <p:extLst>
      <p:ext uri="{BB962C8B-B14F-4D97-AF65-F5344CB8AC3E}">
        <p14:creationId xmlns:p14="http://schemas.microsoft.com/office/powerpoint/2010/main" val="152449606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I don’t do this for faculty, I need to make sure that copyright permissions</a:t>
            </a:r>
            <a:r>
              <a:rPr lang="en-US" baseline="0" dirty="0" smtClean="0"/>
              <a:t> are covered; I don’t trust the faculty to do that. </a:t>
            </a:r>
            <a:r>
              <a:rPr lang="en-US" baseline="0" dirty="0" smtClean="0">
                <a:sym typeface="Wingdings" panose="05000000000000000000" pitchFamily="2" charset="2"/>
              </a:rPr>
              <a:t></a:t>
            </a:r>
          </a:p>
          <a:p>
            <a:endParaRPr lang="en-US" baseline="0" dirty="0" smtClean="0">
              <a:sym typeface="Wingdings" panose="05000000000000000000" pitchFamily="2" charset="2"/>
            </a:endParaRPr>
          </a:p>
          <a:p>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31</a:t>
            </a:fld>
            <a:endParaRPr lang="en-US"/>
          </a:p>
        </p:txBody>
      </p:sp>
    </p:spTree>
    <p:extLst>
      <p:ext uri="{BB962C8B-B14F-4D97-AF65-F5344CB8AC3E}">
        <p14:creationId xmlns:p14="http://schemas.microsoft.com/office/powerpoint/2010/main" val="872017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a:t>
            </a:r>
            <a:r>
              <a:rPr lang="en-US" baseline="0" dirty="0" smtClean="0"/>
              <a:t> you have a University Archivist?</a:t>
            </a:r>
          </a:p>
          <a:p>
            <a:endParaRPr lang="en-US" baseline="0" dirty="0" smtClean="0"/>
          </a:p>
          <a:p>
            <a:r>
              <a:rPr lang="en-US" baseline="0" dirty="0" smtClean="0"/>
              <a:t>Make sure that the other librarians and staff know about the IR.  Have them listen for interesting projects and talk with their subject liaisons.</a:t>
            </a:r>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32</a:t>
            </a:fld>
            <a:endParaRPr lang="en-US"/>
          </a:p>
        </p:txBody>
      </p:sp>
    </p:spTree>
    <p:extLst>
      <p:ext uri="{BB962C8B-B14F-4D97-AF65-F5344CB8AC3E}">
        <p14:creationId xmlns:p14="http://schemas.microsoft.com/office/powerpoint/2010/main" val="357631177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Bepress</a:t>
            </a:r>
            <a:r>
              <a:rPr lang="en-US" baseline="0" dirty="0" smtClean="0"/>
              <a:t> tech support – Lauren – has been invaluable</a:t>
            </a:r>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33</a:t>
            </a:fld>
            <a:endParaRPr lang="en-US"/>
          </a:p>
        </p:txBody>
      </p:sp>
    </p:spTree>
    <p:extLst>
      <p:ext uri="{BB962C8B-B14F-4D97-AF65-F5344CB8AC3E}">
        <p14:creationId xmlns:p14="http://schemas.microsoft.com/office/powerpoint/2010/main" val="404977897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collection</a:t>
            </a:r>
            <a:r>
              <a:rPr lang="en-US" baseline="0" dirty="0" smtClean="0"/>
              <a:t> development policy is helpful to </a:t>
            </a:r>
            <a:r>
              <a:rPr lang="en-US" baseline="0" dirty="0" smtClean="0"/>
              <a:t>keep </a:t>
            </a:r>
            <a:r>
              <a:rPr lang="en-US" baseline="0" dirty="0" smtClean="0"/>
              <a:t>focused and to give to people when they inquire about the IR</a:t>
            </a:r>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34</a:t>
            </a:fld>
            <a:endParaRPr lang="en-US"/>
          </a:p>
        </p:txBody>
      </p:sp>
    </p:spTree>
    <p:extLst>
      <p:ext uri="{BB962C8B-B14F-4D97-AF65-F5344CB8AC3E}">
        <p14:creationId xmlns:p14="http://schemas.microsoft.com/office/powerpoint/2010/main" val="131711511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Train admins for their own areas and I</a:t>
            </a:r>
            <a:r>
              <a:rPr lang="en-US" baseline="0" dirty="0" smtClean="0"/>
              <a:t> provide set-up and tech support</a:t>
            </a:r>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35</a:t>
            </a:fld>
            <a:endParaRPr lang="en-US"/>
          </a:p>
        </p:txBody>
      </p:sp>
    </p:spTree>
    <p:extLst>
      <p:ext uri="{BB962C8B-B14F-4D97-AF65-F5344CB8AC3E}">
        <p14:creationId xmlns:p14="http://schemas.microsoft.com/office/powerpoint/2010/main" val="343877684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baseline="0" dirty="0" smtClean="0"/>
          </a:p>
          <a:p>
            <a:r>
              <a:rPr lang="en-US" baseline="0" dirty="0" smtClean="0"/>
              <a:t>Honestly, it takes time…  you can put as much or as little as you want into it</a:t>
            </a:r>
          </a:p>
          <a:p>
            <a:endParaRPr lang="en-US" baseline="0" dirty="0" smtClean="0"/>
          </a:p>
          <a:p>
            <a:r>
              <a:rPr lang="en-US" baseline="0" dirty="0" smtClean="0"/>
              <a:t>I enjoy the work so I put more time into it.</a:t>
            </a:r>
          </a:p>
          <a:p>
            <a:endParaRPr lang="en-US" baseline="0" dirty="0" smtClean="0"/>
          </a:p>
          <a:p>
            <a:r>
              <a:rPr lang="en-US" baseline="0" dirty="0" smtClean="0"/>
              <a:t>Other job duties are still there but some of them are in maintenance mode, others I need to spend more time on.</a:t>
            </a:r>
          </a:p>
          <a:p>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36</a:t>
            </a:fld>
            <a:endParaRPr lang="en-US"/>
          </a:p>
        </p:txBody>
      </p:sp>
    </p:spTree>
    <p:extLst>
      <p:ext uri="{BB962C8B-B14F-4D97-AF65-F5344CB8AC3E}">
        <p14:creationId xmlns:p14="http://schemas.microsoft.com/office/powerpoint/2010/main" val="38417052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Coffee</a:t>
            </a:r>
          </a:p>
          <a:p>
            <a:r>
              <a:rPr lang="en-US" dirty="0" err="1" smtClean="0"/>
              <a:t>Libguides</a:t>
            </a:r>
            <a:endParaRPr lang="en-US" dirty="0" smtClean="0"/>
          </a:p>
          <a:p>
            <a:r>
              <a:rPr lang="en-US" dirty="0" err="1" smtClean="0"/>
              <a:t>Listservs</a:t>
            </a:r>
            <a:endParaRPr lang="en-US" dirty="0" smtClean="0"/>
          </a:p>
          <a:p>
            <a:r>
              <a:rPr lang="en-US" dirty="0" smtClean="0"/>
              <a:t>Canned</a:t>
            </a:r>
            <a:r>
              <a:rPr lang="en-US" baseline="0" dirty="0" smtClean="0"/>
              <a:t> Emails</a:t>
            </a:r>
          </a:p>
          <a:p>
            <a:r>
              <a:rPr lang="en-US" baseline="0" dirty="0" smtClean="0"/>
              <a:t>Calendar Reminders</a:t>
            </a:r>
          </a:p>
          <a:p>
            <a:r>
              <a:rPr lang="en-US" baseline="0" dirty="0" smtClean="0"/>
              <a:t>External tools like Evernote, Google Keep, and Trello for notes lists and project management</a:t>
            </a:r>
          </a:p>
          <a:p>
            <a:endParaRPr lang="en-US" baseline="0" dirty="0" smtClean="0"/>
          </a:p>
          <a:p>
            <a:r>
              <a:rPr lang="en-US" baseline="0" dirty="0" smtClean="0"/>
              <a:t>Borrow shamelessly</a:t>
            </a:r>
          </a:p>
          <a:p>
            <a:r>
              <a:rPr lang="en-US" baseline="0" dirty="0" smtClean="0"/>
              <a:t>	Forms</a:t>
            </a:r>
          </a:p>
          <a:p>
            <a:r>
              <a:rPr lang="en-US" baseline="0" dirty="0" smtClean="0"/>
              <a:t>	Policies</a:t>
            </a:r>
          </a:p>
          <a:p>
            <a:endParaRPr lang="en-US" baseline="0" dirty="0" smtClean="0"/>
          </a:p>
          <a:p>
            <a:r>
              <a:rPr lang="en-US" baseline="0" dirty="0" smtClean="0"/>
              <a:t>Sherpa/Romeo and Google Scholar</a:t>
            </a:r>
          </a:p>
          <a:p>
            <a:endParaRPr lang="en-US" baseline="0" dirty="0" smtClean="0"/>
          </a:p>
          <a:p>
            <a:r>
              <a:rPr lang="en-US" baseline="0" dirty="0" smtClean="0"/>
              <a:t>Currently working on getting student help</a:t>
            </a:r>
          </a:p>
          <a:p>
            <a:endParaRPr lang="en-US" baseline="0" dirty="0" smtClean="0"/>
          </a:p>
          <a:p>
            <a:r>
              <a:rPr lang="en-US" baseline="0" dirty="0" smtClean="0"/>
              <a:t>Learning how to spread out the work</a:t>
            </a:r>
          </a:p>
          <a:p>
            <a:endParaRPr lang="en-US" baseline="0" dirty="0" smtClean="0"/>
          </a:p>
          <a:p>
            <a:r>
              <a:rPr lang="en-US" baseline="0" dirty="0" smtClean="0"/>
              <a:t>Learning to say no, but I’m not very good at it.</a:t>
            </a:r>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37</a:t>
            </a:fld>
            <a:endParaRPr lang="en-US"/>
          </a:p>
        </p:txBody>
      </p:sp>
    </p:spTree>
    <p:extLst>
      <p:ext uri="{BB962C8B-B14F-4D97-AF65-F5344CB8AC3E}">
        <p14:creationId xmlns:p14="http://schemas.microsoft.com/office/powerpoint/2010/main" val="405688168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r>
              <a:rPr lang="en-US" baseline="0" dirty="0" smtClean="0"/>
              <a:t>Borrow shamelessly</a:t>
            </a:r>
          </a:p>
          <a:p>
            <a:r>
              <a:rPr lang="en-US" baseline="0" dirty="0" smtClean="0"/>
              <a:t>	Forms</a:t>
            </a:r>
          </a:p>
          <a:p>
            <a:r>
              <a:rPr lang="en-US" baseline="0" dirty="0" smtClean="0"/>
              <a:t>	Policies</a:t>
            </a:r>
          </a:p>
          <a:p>
            <a:endParaRPr lang="en-US" baseline="0" dirty="0" smtClean="0"/>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38</a:t>
            </a:fld>
            <a:endParaRPr lang="en-US"/>
          </a:p>
        </p:txBody>
      </p:sp>
    </p:spTree>
    <p:extLst>
      <p:ext uri="{BB962C8B-B14F-4D97-AF65-F5344CB8AC3E}">
        <p14:creationId xmlns:p14="http://schemas.microsoft.com/office/powerpoint/2010/main" val="83433293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39</a:t>
            </a:fld>
            <a:endParaRPr lang="en-US"/>
          </a:p>
        </p:txBody>
      </p:sp>
    </p:spTree>
    <p:extLst>
      <p:ext uri="{BB962C8B-B14F-4D97-AF65-F5344CB8AC3E}">
        <p14:creationId xmlns:p14="http://schemas.microsoft.com/office/powerpoint/2010/main" val="54766662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40</a:t>
            </a:fld>
            <a:endParaRPr lang="en-US"/>
          </a:p>
        </p:txBody>
      </p:sp>
    </p:spTree>
    <p:extLst>
      <p:ext uri="{BB962C8B-B14F-4D97-AF65-F5344CB8AC3E}">
        <p14:creationId xmlns:p14="http://schemas.microsoft.com/office/powerpoint/2010/main" val="296699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do use Digital Commons so we have a budget for the software subscription but no dedicated budget beyond that.  </a:t>
            </a:r>
            <a:endParaRPr lang="en-US" baseline="0" dirty="0" smtClean="0"/>
          </a:p>
          <a:p>
            <a:endParaRPr lang="en-US" baseline="0" dirty="0" smtClean="0"/>
          </a:p>
          <a:p>
            <a:r>
              <a:rPr lang="en-US" baseline="0" dirty="0" smtClean="0"/>
              <a:t>Any </a:t>
            </a:r>
            <a:r>
              <a:rPr lang="en-US" baseline="0" dirty="0" smtClean="0"/>
              <a:t>student workers or equipment comes out of the Library’s operations or capital funds.  If I need equipment or marketing materials, I have to hope we </a:t>
            </a:r>
            <a:r>
              <a:rPr lang="en-US" baseline="0" dirty="0" smtClean="0"/>
              <a:t>have money available in the budget.</a:t>
            </a:r>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5</a:t>
            </a:fld>
            <a:endParaRPr lang="en-US"/>
          </a:p>
        </p:txBody>
      </p:sp>
    </p:spTree>
    <p:extLst>
      <p:ext uri="{BB962C8B-B14F-4D97-AF65-F5344CB8AC3E}">
        <p14:creationId xmlns:p14="http://schemas.microsoft.com/office/powerpoint/2010/main" val="34111567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41</a:t>
            </a:fld>
            <a:endParaRPr lang="en-US"/>
          </a:p>
        </p:txBody>
      </p:sp>
    </p:spTree>
    <p:extLst>
      <p:ext uri="{BB962C8B-B14F-4D97-AF65-F5344CB8AC3E}">
        <p14:creationId xmlns:p14="http://schemas.microsoft.com/office/powerpoint/2010/main" val="323304688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42</a:t>
            </a:fld>
            <a:endParaRPr lang="en-US"/>
          </a:p>
        </p:txBody>
      </p:sp>
    </p:spTree>
    <p:extLst>
      <p:ext uri="{BB962C8B-B14F-4D97-AF65-F5344CB8AC3E}">
        <p14:creationId xmlns:p14="http://schemas.microsoft.com/office/powerpoint/2010/main" val="154066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includes</a:t>
            </a:r>
            <a:r>
              <a:rPr lang="en-US" baseline="0" dirty="0" smtClean="0"/>
              <a:t> one active journal one journal archive, </a:t>
            </a:r>
            <a:endParaRPr lang="en-US" baseline="0" dirty="0" smtClean="0"/>
          </a:p>
          <a:p>
            <a:r>
              <a:rPr lang="en-US" baseline="0" dirty="0" smtClean="0"/>
              <a:t>Several book galleries</a:t>
            </a:r>
          </a:p>
          <a:p>
            <a:r>
              <a:rPr lang="en-US" baseline="0" dirty="0" smtClean="0"/>
              <a:t>a </a:t>
            </a:r>
            <a:r>
              <a:rPr lang="en-US" baseline="0" dirty="0" smtClean="0"/>
              <a:t>few image galleries, </a:t>
            </a:r>
            <a:endParaRPr lang="en-US" baseline="0" dirty="0" smtClean="0"/>
          </a:p>
          <a:p>
            <a:r>
              <a:rPr lang="en-US" baseline="0" dirty="0" smtClean="0"/>
              <a:t>~49 SelectedWorks pages</a:t>
            </a:r>
          </a:p>
          <a:p>
            <a:r>
              <a:rPr lang="en-US" baseline="0" dirty="0" smtClean="0"/>
              <a:t>several </a:t>
            </a:r>
            <a:r>
              <a:rPr lang="en-US" baseline="0" dirty="0" smtClean="0"/>
              <a:t>events including an ongoing student conference.</a:t>
            </a:r>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6</a:t>
            </a:fld>
            <a:endParaRPr lang="en-US"/>
          </a:p>
        </p:txBody>
      </p:sp>
    </p:spTree>
    <p:extLst>
      <p:ext uri="{BB962C8B-B14F-4D97-AF65-F5344CB8AC3E}">
        <p14:creationId xmlns:p14="http://schemas.microsoft.com/office/powerpoint/2010/main" val="39983406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Common</a:t>
            </a:r>
            <a:r>
              <a:rPr lang="en-US" baseline="0" dirty="0" smtClean="0"/>
              <a:t> complaints at faculty retreats were:</a:t>
            </a:r>
          </a:p>
          <a:p>
            <a:r>
              <a:rPr lang="en-US" baseline="0" dirty="0" smtClean="0"/>
              <a:t>	The departments were too </a:t>
            </a:r>
            <a:r>
              <a:rPr lang="en-US" baseline="0" dirty="0" err="1" smtClean="0"/>
              <a:t>siloed</a:t>
            </a:r>
            <a:endParaRPr lang="en-US" baseline="0" dirty="0" smtClean="0"/>
          </a:p>
          <a:p>
            <a:r>
              <a:rPr lang="en-US" baseline="0" dirty="0" smtClean="0"/>
              <a:t>	Program marketing was not equitable</a:t>
            </a:r>
          </a:p>
          <a:p>
            <a:r>
              <a:rPr lang="en-US" baseline="0" dirty="0" smtClean="0"/>
              <a:t>	We needed to show off student work</a:t>
            </a:r>
          </a:p>
          <a:p>
            <a:endParaRPr lang="en-US" baseline="0" dirty="0" smtClean="0"/>
          </a:p>
          <a:p>
            <a:r>
              <a:rPr lang="en-US" baseline="0" dirty="0" smtClean="0"/>
              <a:t>First exposure to IRs was a DC demo</a:t>
            </a:r>
          </a:p>
          <a:p>
            <a:endParaRPr lang="en-US" baseline="0" dirty="0" smtClean="0"/>
          </a:p>
          <a:p>
            <a:r>
              <a:rPr lang="en-US" baseline="0" dirty="0" smtClean="0"/>
              <a:t>Connected the faculty complaints to what an IR could do</a:t>
            </a:r>
          </a:p>
          <a:p>
            <a:endParaRPr lang="en-US" baseline="0" dirty="0" smtClean="0"/>
          </a:p>
          <a:p>
            <a:r>
              <a:rPr lang="en-US" baseline="0" dirty="0" smtClean="0"/>
              <a:t>Started my research</a:t>
            </a:r>
          </a:p>
          <a:p>
            <a:endParaRPr lang="en-US" baseline="0" dirty="0" smtClean="0"/>
          </a:p>
          <a:p>
            <a:r>
              <a:rPr lang="en-US" baseline="0" dirty="0" smtClean="0"/>
              <a:t>Sold the library director on the concept</a:t>
            </a:r>
          </a:p>
          <a:p>
            <a:endParaRPr lang="en-US" baseline="0" dirty="0" smtClean="0"/>
          </a:p>
          <a:p>
            <a:r>
              <a:rPr lang="en-US" baseline="0" dirty="0" smtClean="0"/>
              <a:t>We both started reiterating the point to display student work online.  Both started using the phrase Institutional Repository in meetings</a:t>
            </a:r>
          </a:p>
          <a:p>
            <a:endParaRPr lang="en-US" baseline="0" dirty="0" smtClean="0"/>
          </a:p>
          <a:p>
            <a:r>
              <a:rPr lang="en-US" baseline="0" dirty="0" smtClean="0"/>
              <a:t>In 2012, 2 years before the IR, we opted to move the masters theses to eTheses only.</a:t>
            </a:r>
          </a:p>
          <a:p>
            <a:r>
              <a:rPr lang="en-US" baseline="0" dirty="0" smtClean="0"/>
              <a:t>	Came up with a permission form</a:t>
            </a:r>
          </a:p>
          <a:p>
            <a:r>
              <a:rPr lang="en-US" baseline="0" dirty="0" smtClean="0"/>
              <a:t>	Started uploading theses to </a:t>
            </a:r>
            <a:r>
              <a:rPr lang="en-US" baseline="0" dirty="0" err="1" smtClean="0"/>
              <a:t>ebrary</a:t>
            </a:r>
            <a:endParaRPr lang="en-US" baseline="0" dirty="0" smtClean="0"/>
          </a:p>
          <a:p>
            <a:endParaRPr lang="en-US" baseline="0" dirty="0" smtClean="0"/>
          </a:p>
          <a:p>
            <a:r>
              <a:rPr lang="en-US" baseline="0" dirty="0" smtClean="0"/>
              <a:t>2014 Finally received budget </a:t>
            </a:r>
            <a:r>
              <a:rPr lang="en-US" baseline="0" dirty="0" smtClean="0"/>
              <a:t>approval – environment was right with new president and provost</a:t>
            </a:r>
          </a:p>
          <a:p>
            <a:endParaRPr lang="en-US" baseline="0" dirty="0" smtClean="0"/>
          </a:p>
          <a:p>
            <a:r>
              <a:rPr lang="en-US" baseline="0" dirty="0" smtClean="0"/>
              <a:t>We opted to go with DC – we have a small over worked IT department. It made sense to go with a hosted service.</a:t>
            </a:r>
          </a:p>
          <a:p>
            <a:endParaRPr lang="en-US" baseline="0" dirty="0" smtClean="0"/>
          </a:p>
          <a:p>
            <a:r>
              <a:rPr lang="en-US" baseline="0" dirty="0" smtClean="0"/>
              <a:t>Worked with Marketing Department on site design</a:t>
            </a:r>
          </a:p>
          <a:p>
            <a:endParaRPr lang="en-US" baseline="0" dirty="0" smtClean="0"/>
          </a:p>
          <a:p>
            <a:r>
              <a:rPr lang="en-US" baseline="0" dirty="0" smtClean="0"/>
              <a:t>80 Master’s theses were the first items in</a:t>
            </a:r>
          </a:p>
          <a:p>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7</a:t>
            </a:fld>
            <a:endParaRPr lang="en-US"/>
          </a:p>
        </p:txBody>
      </p:sp>
    </p:spTree>
    <p:extLst>
      <p:ext uri="{BB962C8B-B14F-4D97-AF65-F5344CB8AC3E}">
        <p14:creationId xmlns:p14="http://schemas.microsoft.com/office/powerpoint/2010/main" val="34995331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Someone</a:t>
            </a:r>
            <a:r>
              <a:rPr lang="en-US" baseline="0" dirty="0" smtClean="0"/>
              <a:t> in the administration or Marketing has this information.  Ask help for help from your director</a:t>
            </a:r>
          </a:p>
          <a:p>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If this list doesn’t exist, then who in the region is of similar size and makeup</a:t>
            </a:r>
            <a:endParaRPr lang="en-US"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487C2E78-293A-4E9C-8FEA-9507E66927C5}" type="slidenum">
              <a:rPr lang="en-US" smtClean="0"/>
              <a:t>8</a:t>
            </a:fld>
            <a:endParaRPr lang="en-US"/>
          </a:p>
        </p:txBody>
      </p:sp>
    </p:spTree>
    <p:extLst>
      <p:ext uri="{BB962C8B-B14F-4D97-AF65-F5344CB8AC3E}">
        <p14:creationId xmlns:p14="http://schemas.microsoft.com/office/powerpoint/2010/main" val="18146454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9</a:t>
            </a:fld>
            <a:endParaRPr lang="en-US"/>
          </a:p>
        </p:txBody>
      </p:sp>
    </p:spTree>
    <p:extLst>
      <p:ext uri="{BB962C8B-B14F-4D97-AF65-F5344CB8AC3E}">
        <p14:creationId xmlns:p14="http://schemas.microsoft.com/office/powerpoint/2010/main" val="21112594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Dominican has its</a:t>
            </a:r>
            <a:r>
              <a:rPr lang="en-US" baseline="0" dirty="0" smtClean="0"/>
              <a:t> 4 values:</a:t>
            </a:r>
          </a:p>
          <a:p>
            <a:r>
              <a:rPr lang="en-US" baseline="0" dirty="0" smtClean="0"/>
              <a:t>	Study</a:t>
            </a:r>
          </a:p>
          <a:p>
            <a:r>
              <a:rPr lang="en-US" baseline="0" dirty="0" smtClean="0"/>
              <a:t>	Community</a:t>
            </a:r>
          </a:p>
          <a:p>
            <a:r>
              <a:rPr lang="en-US" baseline="0" dirty="0" smtClean="0"/>
              <a:t>	Reflection</a:t>
            </a:r>
          </a:p>
          <a:p>
            <a:r>
              <a:rPr lang="en-US" baseline="0" dirty="0" smtClean="0"/>
              <a:t>	Service</a:t>
            </a:r>
          </a:p>
          <a:p>
            <a:r>
              <a:rPr lang="en-US" baseline="0" dirty="0" smtClean="0"/>
              <a:t>How does the IR fit into each of those?</a:t>
            </a:r>
          </a:p>
          <a:p>
            <a:endParaRPr lang="en-US" baseline="0" dirty="0" smtClean="0"/>
          </a:p>
          <a:p>
            <a:r>
              <a:rPr lang="en-US" baseline="0" dirty="0" smtClean="0"/>
              <a:t>I rewrote the mission for Dominican Scholar to include wording from our ILOs</a:t>
            </a:r>
            <a:endParaRPr lang="en-US" dirty="0"/>
          </a:p>
        </p:txBody>
      </p:sp>
      <p:sp>
        <p:nvSpPr>
          <p:cNvPr id="4" name="Slide Number Placeholder 3"/>
          <p:cNvSpPr>
            <a:spLocks noGrp="1"/>
          </p:cNvSpPr>
          <p:nvPr>
            <p:ph type="sldNum" sz="quarter" idx="10"/>
          </p:nvPr>
        </p:nvSpPr>
        <p:spPr/>
        <p:txBody>
          <a:bodyPr/>
          <a:lstStyle/>
          <a:p>
            <a:fld id="{487C2E78-293A-4E9C-8FEA-9507E66927C5}" type="slidenum">
              <a:rPr lang="en-US" smtClean="0"/>
              <a:t>10</a:t>
            </a:fld>
            <a:endParaRPr lang="en-US"/>
          </a:p>
        </p:txBody>
      </p:sp>
    </p:spTree>
    <p:extLst>
      <p:ext uri="{BB962C8B-B14F-4D97-AF65-F5344CB8AC3E}">
        <p14:creationId xmlns:p14="http://schemas.microsoft.com/office/powerpoint/2010/main" val="27949671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irst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4592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pporting Information Slide">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6488113"/>
            <a:ext cx="9144000" cy="174625"/>
          </a:xfrm>
          <a:prstGeom prst="rect">
            <a:avLst/>
          </a:prstGeom>
          <a:solidFill>
            <a:schemeClr val="accent1"/>
          </a:solidFill>
          <a:ln w="9525">
            <a:solidFill>
              <a:srgbClr val="CE9812"/>
            </a:solid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a:solidFill>
                <a:schemeClr val="lt1"/>
              </a:solidFill>
              <a:latin typeface="+mn-lt"/>
              <a:ea typeface="+mn-ea"/>
            </a:endParaRPr>
          </a:p>
        </p:txBody>
      </p:sp>
      <p:sp>
        <p:nvSpPr>
          <p:cNvPr id="5" name="Rectangle 4"/>
          <p:cNvSpPr>
            <a:spLocks noChangeArrowheads="1"/>
          </p:cNvSpPr>
          <p:nvPr userDrawn="1"/>
        </p:nvSpPr>
        <p:spPr bwMode="auto">
          <a:xfrm>
            <a:off x="0" y="0"/>
            <a:ext cx="9144000" cy="666750"/>
          </a:xfrm>
          <a:prstGeom prst="rect">
            <a:avLst/>
          </a:prstGeom>
          <a:solidFill>
            <a:schemeClr val="tx2"/>
          </a:solidFill>
          <a:ln w="9525">
            <a:solidFill>
              <a:schemeClr val="tx2"/>
            </a:solid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a:solidFill>
                <a:schemeClr val="lt1"/>
              </a:solidFill>
              <a:latin typeface="+mn-lt"/>
              <a:ea typeface="+mn-ea"/>
            </a:endParaRPr>
          </a:p>
        </p:txBody>
      </p:sp>
      <p:sp>
        <p:nvSpPr>
          <p:cNvPr id="8" name="Chart Placeholder 7"/>
          <p:cNvSpPr>
            <a:spLocks noGrp="1"/>
          </p:cNvSpPr>
          <p:nvPr>
            <p:ph type="chart" sz="quarter" idx="12"/>
          </p:nvPr>
        </p:nvSpPr>
        <p:spPr>
          <a:xfrm>
            <a:off x="4760748" y="1306513"/>
            <a:ext cx="3633787" cy="4678362"/>
          </a:xfrm>
        </p:spPr>
        <p:txBody>
          <a:bodyPr/>
          <a:lstStyle/>
          <a:p>
            <a:pPr lvl="0"/>
            <a:endParaRPr lang="en-US" noProof="0"/>
          </a:p>
        </p:txBody>
      </p:sp>
      <p:sp>
        <p:nvSpPr>
          <p:cNvPr id="7" name="Picture Placeholder 4"/>
          <p:cNvSpPr>
            <a:spLocks noGrp="1"/>
          </p:cNvSpPr>
          <p:nvPr>
            <p:ph type="pic" sz="quarter" idx="13"/>
          </p:nvPr>
        </p:nvSpPr>
        <p:spPr>
          <a:xfrm>
            <a:off x="606425" y="1306513"/>
            <a:ext cx="3633788" cy="4678362"/>
          </a:xfrm>
        </p:spPr>
        <p:txBody>
          <a:bodyPr/>
          <a:lstStyle/>
          <a:p>
            <a:pPr lvl="0"/>
            <a:endParaRPr lang="en-US" noProof="0"/>
          </a:p>
        </p:txBody>
      </p:sp>
    </p:spTree>
    <p:extLst>
      <p:ext uri="{BB962C8B-B14F-4D97-AF65-F5344CB8AC3E}">
        <p14:creationId xmlns:p14="http://schemas.microsoft.com/office/powerpoint/2010/main" val="1972038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upporting Information Slide_V2">
    <p:bg>
      <p:bgPr>
        <a:solidFill>
          <a:schemeClr val="accent1"/>
        </a:solidFill>
        <a:effectLst/>
      </p:bgPr>
    </p:bg>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46038"/>
            <a:ext cx="9144000" cy="174625"/>
          </a:xfrm>
          <a:prstGeom prst="rect">
            <a:avLst/>
          </a:prstGeom>
          <a:solidFill>
            <a:schemeClr val="tx2"/>
          </a:solidFill>
          <a:ln w="9525">
            <a:solidFill>
              <a:schemeClr val="tx2"/>
            </a:solid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a:solidFill>
                <a:schemeClr val="lt1"/>
              </a:solidFill>
              <a:latin typeface="+mn-lt"/>
              <a:ea typeface="+mn-ea"/>
            </a:endParaRPr>
          </a:p>
        </p:txBody>
      </p:sp>
      <p:sp>
        <p:nvSpPr>
          <p:cNvPr id="5" name="Rectangle 4"/>
          <p:cNvSpPr/>
          <p:nvPr userDrawn="1"/>
        </p:nvSpPr>
        <p:spPr>
          <a:xfrm>
            <a:off x="0" y="0"/>
            <a:ext cx="9144000" cy="4603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 name="Picture 5" descr="DU_LOGO.eps"/>
          <p:cNvPicPr>
            <a:picLocks noChangeAspect="1"/>
          </p:cNvPicPr>
          <p:nvPr userDrawn="1"/>
        </p:nvPicPr>
        <p:blipFill>
          <a:blip r:embed="rId2"/>
          <a:srcRect/>
          <a:stretch>
            <a:fillRect/>
          </a:stretch>
        </p:blipFill>
        <p:spPr bwMode="auto">
          <a:xfrm>
            <a:off x="457200" y="-26988"/>
            <a:ext cx="1905000" cy="1468438"/>
          </a:xfrm>
          <a:prstGeom prst="rect">
            <a:avLst/>
          </a:prstGeom>
          <a:noFill/>
          <a:ln w="9525">
            <a:noFill/>
            <a:miter lim="800000"/>
            <a:headEnd/>
            <a:tailEnd/>
          </a:ln>
          <a:effectLst>
            <a:outerShdw dist="38100" dir="2700000" algn="tl" rotWithShape="0">
              <a:srgbClr val="808080">
                <a:alpha val="42999"/>
              </a:srgbClr>
            </a:outerShdw>
          </a:effectLst>
        </p:spPr>
      </p:pic>
      <p:sp>
        <p:nvSpPr>
          <p:cNvPr id="11" name="Picture Placeholder 4"/>
          <p:cNvSpPr>
            <a:spLocks noGrp="1"/>
          </p:cNvSpPr>
          <p:nvPr>
            <p:ph type="pic" sz="quarter" idx="13"/>
          </p:nvPr>
        </p:nvSpPr>
        <p:spPr>
          <a:xfrm>
            <a:off x="606425" y="1769423"/>
            <a:ext cx="3633788" cy="4215452"/>
          </a:xfrm>
        </p:spPr>
        <p:txBody>
          <a:bodyPr/>
          <a:lstStyle/>
          <a:p>
            <a:pPr lvl="0"/>
            <a:endParaRPr lang="en-US" noProof="0"/>
          </a:p>
        </p:txBody>
      </p:sp>
      <p:sp>
        <p:nvSpPr>
          <p:cNvPr id="12" name="Chart Placeholder 7"/>
          <p:cNvSpPr>
            <a:spLocks noGrp="1"/>
          </p:cNvSpPr>
          <p:nvPr>
            <p:ph type="chart" sz="quarter" idx="14"/>
          </p:nvPr>
        </p:nvSpPr>
        <p:spPr>
          <a:xfrm>
            <a:off x="4760748" y="1769423"/>
            <a:ext cx="3633787" cy="4215452"/>
          </a:xfrm>
        </p:spPr>
        <p:txBody>
          <a:bodyPr/>
          <a:lstStyle/>
          <a:p>
            <a:pPr lvl="0"/>
            <a:endParaRPr lang="en-US" noProof="0"/>
          </a:p>
        </p:txBody>
      </p:sp>
      <p:sp>
        <p:nvSpPr>
          <p:cNvPr id="7" name="Date Placeholder 2"/>
          <p:cNvSpPr>
            <a:spLocks noGrp="1"/>
          </p:cNvSpPr>
          <p:nvPr>
            <p:ph type="dt" sz="half" idx="15"/>
          </p:nvPr>
        </p:nvSpPr>
        <p:spPr/>
        <p:txBody>
          <a:bodyPr/>
          <a:lstStyle>
            <a:lvl1pPr>
              <a:defRPr/>
            </a:lvl1pPr>
          </a:lstStyle>
          <a:p>
            <a:pPr>
              <a:defRPr/>
            </a:pPr>
            <a:fld id="{162F953A-BBDD-4662-89A0-C0A7D6D72235}" type="datetime1">
              <a:rPr lang="en-US"/>
              <a:pPr>
                <a:defRPr/>
              </a:pPr>
              <a:t>11/9/2016</a:t>
            </a:fld>
            <a:endParaRPr lang="en-US"/>
          </a:p>
        </p:txBody>
      </p:sp>
      <p:sp>
        <p:nvSpPr>
          <p:cNvPr id="8" name="Footer Placeholder 3"/>
          <p:cNvSpPr>
            <a:spLocks noGrp="1"/>
          </p:cNvSpPr>
          <p:nvPr>
            <p:ph type="ftr" sz="quarter" idx="16"/>
          </p:nvPr>
        </p:nvSpPr>
        <p:spPr/>
        <p:txBody>
          <a:bodyPr/>
          <a:lstStyle>
            <a:lvl1pPr>
              <a:defRPr/>
            </a:lvl1pPr>
          </a:lstStyle>
          <a:p>
            <a:pPr>
              <a:defRPr/>
            </a:pPr>
            <a:endParaRPr lang="en-US"/>
          </a:p>
        </p:txBody>
      </p:sp>
      <p:sp>
        <p:nvSpPr>
          <p:cNvPr id="9" name="Slide Number Placeholder 4"/>
          <p:cNvSpPr>
            <a:spLocks noGrp="1"/>
          </p:cNvSpPr>
          <p:nvPr>
            <p:ph type="sldNum" sz="quarter" idx="17"/>
          </p:nvPr>
        </p:nvSpPr>
        <p:spPr/>
        <p:txBody>
          <a:bodyPr/>
          <a:lstStyle>
            <a:lvl1pPr>
              <a:defRPr/>
            </a:lvl1pPr>
          </a:lstStyle>
          <a:p>
            <a:fld id="{26508B25-5941-47E7-B1EF-AA62DFF0F755}" type="slidenum">
              <a:rPr lang="en-US" altLang="en-US"/>
              <a:pPr/>
              <a:t>‹#›</a:t>
            </a:fld>
            <a:endParaRPr lang="en-US" altLang="en-US"/>
          </a:p>
        </p:txBody>
      </p:sp>
    </p:spTree>
    <p:extLst>
      <p:ext uri="{BB962C8B-B14F-4D97-AF65-F5344CB8AC3E}">
        <p14:creationId xmlns:p14="http://schemas.microsoft.com/office/powerpoint/2010/main" val="1028321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upporting Information Slide_V3">
    <p:bg>
      <p:bgPr>
        <a:solidFill>
          <a:schemeClr val="tx2"/>
        </a:solidFill>
        <a:effectLst/>
      </p:bgPr>
    </p:bg>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46038"/>
            <a:ext cx="9144000" cy="174625"/>
          </a:xfrm>
          <a:prstGeom prst="rect">
            <a:avLst/>
          </a:prstGeom>
          <a:solidFill>
            <a:schemeClr val="accent1"/>
          </a:solidFill>
          <a:ln w="9525">
            <a:solidFill>
              <a:srgbClr val="CE9812"/>
            </a:solid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a:solidFill>
                <a:schemeClr val="lt1"/>
              </a:solidFill>
              <a:latin typeface="+mn-lt"/>
              <a:ea typeface="+mn-ea"/>
            </a:endParaRPr>
          </a:p>
        </p:txBody>
      </p:sp>
      <p:sp>
        <p:nvSpPr>
          <p:cNvPr id="5" name="Rectangle 4"/>
          <p:cNvSpPr/>
          <p:nvPr userDrawn="1"/>
        </p:nvSpPr>
        <p:spPr>
          <a:xfrm>
            <a:off x="0" y="0"/>
            <a:ext cx="9144000" cy="4603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 name="Picture 8" descr="DU_LOGO_wht_bckgrnd.eps"/>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0"/>
            <a:ext cx="1903413"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Picture Placeholder 4"/>
          <p:cNvSpPr>
            <a:spLocks noGrp="1"/>
          </p:cNvSpPr>
          <p:nvPr>
            <p:ph type="pic" sz="quarter" idx="13"/>
          </p:nvPr>
        </p:nvSpPr>
        <p:spPr>
          <a:xfrm>
            <a:off x="606425" y="1769423"/>
            <a:ext cx="3633788" cy="4215452"/>
          </a:xfrm>
        </p:spPr>
        <p:txBody>
          <a:bodyPr/>
          <a:lstStyle/>
          <a:p>
            <a:pPr lvl="0"/>
            <a:endParaRPr lang="en-US" noProof="0"/>
          </a:p>
        </p:txBody>
      </p:sp>
      <p:sp>
        <p:nvSpPr>
          <p:cNvPr id="10" name="Chart Placeholder 7"/>
          <p:cNvSpPr>
            <a:spLocks noGrp="1"/>
          </p:cNvSpPr>
          <p:nvPr>
            <p:ph type="chart" sz="quarter" idx="14"/>
          </p:nvPr>
        </p:nvSpPr>
        <p:spPr>
          <a:xfrm>
            <a:off x="4760748" y="1769423"/>
            <a:ext cx="3633787" cy="4215452"/>
          </a:xfrm>
        </p:spPr>
        <p:txBody>
          <a:bodyPr/>
          <a:lstStyle/>
          <a:p>
            <a:pPr lvl="0"/>
            <a:endParaRPr lang="en-US" noProof="0"/>
          </a:p>
        </p:txBody>
      </p:sp>
    </p:spTree>
    <p:extLst>
      <p:ext uri="{BB962C8B-B14F-4D97-AF65-F5344CB8AC3E}">
        <p14:creationId xmlns:p14="http://schemas.microsoft.com/office/powerpoint/2010/main" val="2181571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0" y="46038"/>
            <a:ext cx="9144000" cy="174625"/>
          </a:xfrm>
          <a:prstGeom prst="rect">
            <a:avLst/>
          </a:prstGeom>
          <a:solidFill>
            <a:schemeClr val="accent1"/>
          </a:solidFill>
          <a:ln w="9525">
            <a:solidFill>
              <a:srgbClr val="CE9812"/>
            </a:solid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a:solidFill>
                <a:schemeClr val="lt1"/>
              </a:solidFill>
              <a:latin typeface="+mn-lt"/>
              <a:ea typeface="+mn-ea"/>
            </a:endParaRPr>
          </a:p>
        </p:txBody>
      </p:sp>
      <p:sp>
        <p:nvSpPr>
          <p:cNvPr id="4" name="Rectangle 3"/>
          <p:cNvSpPr/>
          <p:nvPr userDrawn="1"/>
        </p:nvSpPr>
        <p:spPr>
          <a:xfrm>
            <a:off x="0" y="0"/>
            <a:ext cx="9144000" cy="4603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5" name="Picture 8" descr="DU_LOGO_wht_bckgrnd.eps"/>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57200" y="0"/>
            <a:ext cx="1903413"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2523067"/>
            <a:ext cx="8229600" cy="1156229"/>
          </a:xfrm>
        </p:spPr>
        <p:txBody>
          <a:bodyPr>
            <a:normAutofit/>
          </a:bodyPr>
          <a:lstStyle>
            <a:lvl1pPr algn="ctr">
              <a:defRPr sz="5400">
                <a:solidFill>
                  <a:schemeClr val="bg1"/>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39753264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Subtitle Slide">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46038"/>
            <a:ext cx="9144000" cy="174625"/>
          </a:xfrm>
          <a:prstGeom prst="rect">
            <a:avLst/>
          </a:prstGeom>
          <a:solidFill>
            <a:schemeClr val="accent1"/>
          </a:solidFill>
          <a:ln w="9525">
            <a:solidFill>
              <a:srgbClr val="CE9812"/>
            </a:solid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a:solidFill>
                <a:schemeClr val="lt1"/>
              </a:solidFill>
              <a:latin typeface="+mn-lt"/>
              <a:ea typeface="+mn-ea"/>
            </a:endParaRPr>
          </a:p>
        </p:txBody>
      </p:sp>
      <p:sp>
        <p:nvSpPr>
          <p:cNvPr id="5" name="Rectangle 4"/>
          <p:cNvSpPr/>
          <p:nvPr userDrawn="1"/>
        </p:nvSpPr>
        <p:spPr>
          <a:xfrm>
            <a:off x="0" y="0"/>
            <a:ext cx="9144000" cy="4603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 name="Picture 5" descr="DU_LOGO.eps"/>
          <p:cNvPicPr>
            <a:picLocks noChangeAspect="1"/>
          </p:cNvPicPr>
          <p:nvPr userDrawn="1"/>
        </p:nvPicPr>
        <p:blipFill>
          <a:blip r:embed="rId2"/>
          <a:srcRect/>
          <a:stretch>
            <a:fillRect/>
          </a:stretch>
        </p:blipFill>
        <p:spPr bwMode="auto">
          <a:xfrm>
            <a:off x="457200" y="-26988"/>
            <a:ext cx="1905000" cy="1468438"/>
          </a:xfrm>
          <a:prstGeom prst="rect">
            <a:avLst/>
          </a:prstGeom>
          <a:noFill/>
          <a:ln w="9525">
            <a:noFill/>
            <a:miter lim="800000"/>
            <a:headEnd/>
            <a:tailEnd/>
          </a:ln>
          <a:effectLst>
            <a:outerShdw dist="38100" dir="2700000" algn="tl" rotWithShape="0">
              <a:srgbClr val="808080">
                <a:alpha val="42999"/>
              </a:srgbClr>
            </a:outerShdw>
          </a:effectLst>
        </p:spPr>
      </p:pic>
      <p:sp>
        <p:nvSpPr>
          <p:cNvPr id="2" name="Title 1"/>
          <p:cNvSpPr>
            <a:spLocks noGrp="1"/>
          </p:cNvSpPr>
          <p:nvPr>
            <p:ph type="ctrTitle"/>
          </p:nvPr>
        </p:nvSpPr>
        <p:spPr>
          <a:xfrm>
            <a:off x="2590800" y="1395412"/>
            <a:ext cx="5867400" cy="1470025"/>
          </a:xfr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590800" y="3009900"/>
            <a:ext cx="5181600" cy="1752600"/>
          </a:xfrm>
        </p:spPr>
        <p:txBody>
          <a:bodyPr/>
          <a:lstStyle>
            <a:lvl1pPr marL="0" indent="0" algn="l">
              <a:buNone/>
              <a:defRPr>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7" name="Date Placeholder 3"/>
          <p:cNvSpPr>
            <a:spLocks noGrp="1"/>
          </p:cNvSpPr>
          <p:nvPr>
            <p:ph type="dt" sz="half" idx="10"/>
          </p:nvPr>
        </p:nvSpPr>
        <p:spPr/>
        <p:txBody>
          <a:bodyPr/>
          <a:lstStyle>
            <a:lvl1pPr>
              <a:defRPr sz="800">
                <a:latin typeface="Book Antiqua" pitchFamily="-1" charset="0"/>
              </a:defRPr>
            </a:lvl1pPr>
          </a:lstStyle>
          <a:p>
            <a:pPr>
              <a:defRPr/>
            </a:pPr>
            <a:fld id="{4E9C5F62-20C8-4C49-B1C1-6EAF10CF57BD}" type="datetime1">
              <a:rPr lang="en-US"/>
              <a:pPr>
                <a:defRPr/>
              </a:pPr>
              <a:t>11/9/2016</a:t>
            </a:fld>
            <a:endParaRPr lang="en-US"/>
          </a:p>
        </p:txBody>
      </p:sp>
      <p:sp>
        <p:nvSpPr>
          <p:cNvPr id="8" name="Footer Placeholder 4"/>
          <p:cNvSpPr>
            <a:spLocks noGrp="1"/>
          </p:cNvSpPr>
          <p:nvPr>
            <p:ph type="ftr" sz="quarter" idx="11"/>
          </p:nvPr>
        </p:nvSpPr>
        <p:spPr/>
        <p:txBody>
          <a:bodyPr/>
          <a:lstStyle>
            <a:lvl1pPr>
              <a:defRPr sz="800">
                <a:latin typeface="Book Antiqua"/>
                <a:cs typeface="Book Antiqua"/>
              </a:defRPr>
            </a:lvl1pPr>
          </a:lstStyle>
          <a:p>
            <a:pPr>
              <a:defRPr/>
            </a:pPr>
            <a:endParaRPr lang="en-US"/>
          </a:p>
        </p:txBody>
      </p:sp>
      <p:sp>
        <p:nvSpPr>
          <p:cNvPr id="9" name="Slide Number Placeholder 5"/>
          <p:cNvSpPr>
            <a:spLocks noGrp="1"/>
          </p:cNvSpPr>
          <p:nvPr>
            <p:ph type="sldNum" sz="quarter" idx="12"/>
          </p:nvPr>
        </p:nvSpPr>
        <p:spPr/>
        <p:txBody>
          <a:bodyPr/>
          <a:lstStyle>
            <a:lvl1pPr>
              <a:defRPr sz="800">
                <a:latin typeface="Book Antiqua" panose="02040602050305030304" pitchFamily="18" charset="0"/>
              </a:defRPr>
            </a:lvl1pPr>
          </a:lstStyle>
          <a:p>
            <a:fld id="{8457D516-9BF0-4511-87BD-505CBE25A909}" type="slidenum">
              <a:rPr lang="en-US" altLang="en-US"/>
              <a:pPr/>
              <a:t>‹#›</a:t>
            </a:fld>
            <a:endParaRPr lang="en-US" altLang="en-US"/>
          </a:p>
        </p:txBody>
      </p:sp>
    </p:spTree>
    <p:extLst>
      <p:ext uri="{BB962C8B-B14F-4D97-AF65-F5344CB8AC3E}">
        <p14:creationId xmlns:p14="http://schemas.microsoft.com/office/powerpoint/2010/main" val="2222181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ubtitle Slide_V2">
    <p:bg>
      <p:bgPr>
        <a:solidFill>
          <a:schemeClr val="accent1"/>
        </a:solidFill>
        <a:effectLst/>
      </p:bgPr>
    </p:bg>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46038"/>
            <a:ext cx="9144000" cy="174625"/>
          </a:xfrm>
          <a:prstGeom prst="rect">
            <a:avLst/>
          </a:prstGeom>
          <a:solidFill>
            <a:schemeClr val="tx2"/>
          </a:solidFill>
          <a:ln w="9525">
            <a:solidFill>
              <a:schemeClr val="tx2"/>
            </a:solid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a:solidFill>
                <a:schemeClr val="lt1"/>
              </a:solidFill>
              <a:latin typeface="+mn-lt"/>
              <a:ea typeface="+mn-ea"/>
            </a:endParaRPr>
          </a:p>
        </p:txBody>
      </p:sp>
      <p:sp>
        <p:nvSpPr>
          <p:cNvPr id="5" name="Rectangle 4"/>
          <p:cNvSpPr/>
          <p:nvPr userDrawn="1"/>
        </p:nvSpPr>
        <p:spPr>
          <a:xfrm>
            <a:off x="0" y="0"/>
            <a:ext cx="9144000" cy="4603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 name="Picture 5" descr="DU_LOGO.eps"/>
          <p:cNvPicPr>
            <a:picLocks noChangeAspect="1"/>
          </p:cNvPicPr>
          <p:nvPr userDrawn="1"/>
        </p:nvPicPr>
        <p:blipFill>
          <a:blip r:embed="rId2"/>
          <a:srcRect/>
          <a:stretch>
            <a:fillRect/>
          </a:stretch>
        </p:blipFill>
        <p:spPr bwMode="auto">
          <a:xfrm>
            <a:off x="457200" y="-26988"/>
            <a:ext cx="1905000" cy="1468438"/>
          </a:xfrm>
          <a:prstGeom prst="rect">
            <a:avLst/>
          </a:prstGeom>
          <a:noFill/>
          <a:ln w="9525">
            <a:noFill/>
            <a:miter lim="800000"/>
            <a:headEnd/>
            <a:tailEnd/>
          </a:ln>
          <a:effectLst>
            <a:outerShdw dist="38100" dir="2700000" algn="tl" rotWithShape="0">
              <a:srgbClr val="808080">
                <a:alpha val="42999"/>
              </a:srgbClr>
            </a:outerShdw>
          </a:effectLst>
        </p:spPr>
      </p:pic>
      <p:sp>
        <p:nvSpPr>
          <p:cNvPr id="2" name="Title 1"/>
          <p:cNvSpPr>
            <a:spLocks noGrp="1"/>
          </p:cNvSpPr>
          <p:nvPr>
            <p:ph type="title"/>
          </p:nvPr>
        </p:nvSpPr>
        <p:spPr/>
        <p:txBody>
          <a:bodyPr/>
          <a:lstStyle/>
          <a:p>
            <a:r>
              <a:rPr lang="en-US" dirty="0" smtClean="0"/>
              <a:t>Click to edit Master title style</a:t>
            </a:r>
            <a:endParaRPr lang="en-US" dirty="0"/>
          </a:p>
        </p:txBody>
      </p:sp>
      <p:sp>
        <p:nvSpPr>
          <p:cNvPr id="9" name="Subtitle 2"/>
          <p:cNvSpPr>
            <a:spLocks noGrp="1"/>
          </p:cNvSpPr>
          <p:nvPr>
            <p:ph type="subTitle" idx="1"/>
          </p:nvPr>
        </p:nvSpPr>
        <p:spPr>
          <a:xfrm>
            <a:off x="2590800" y="3009900"/>
            <a:ext cx="5181600" cy="1752600"/>
          </a:xfrm>
        </p:spPr>
        <p:txBody>
          <a:bodyPr/>
          <a:lstStyle>
            <a:lvl1pPr marL="0" indent="0" algn="l">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7" name="Date Placeholder 2"/>
          <p:cNvSpPr>
            <a:spLocks noGrp="1"/>
          </p:cNvSpPr>
          <p:nvPr>
            <p:ph type="dt" sz="half" idx="10"/>
          </p:nvPr>
        </p:nvSpPr>
        <p:spPr/>
        <p:txBody>
          <a:bodyPr/>
          <a:lstStyle>
            <a:lvl1pPr>
              <a:defRPr/>
            </a:lvl1pPr>
          </a:lstStyle>
          <a:p>
            <a:pPr>
              <a:defRPr/>
            </a:pPr>
            <a:fld id="{AA612D39-EAFF-477C-8EA3-FAD9D52EFD08}" type="datetime1">
              <a:rPr lang="en-US"/>
              <a:pPr>
                <a:defRPr/>
              </a:pPr>
              <a:t>11/9/2016</a:t>
            </a:fld>
            <a:endParaRPr lang="en-US"/>
          </a:p>
        </p:txBody>
      </p:sp>
      <p:sp>
        <p:nvSpPr>
          <p:cNvPr id="8" name="Footer Placeholder 3"/>
          <p:cNvSpPr>
            <a:spLocks noGrp="1"/>
          </p:cNvSpPr>
          <p:nvPr>
            <p:ph type="ftr" sz="quarter" idx="11"/>
          </p:nvPr>
        </p:nvSpPr>
        <p:spPr/>
        <p:txBody>
          <a:bodyPr/>
          <a:lstStyle>
            <a:lvl1pPr>
              <a:defRPr/>
            </a:lvl1pPr>
          </a:lstStyle>
          <a:p>
            <a:pPr>
              <a:defRPr/>
            </a:pPr>
            <a:endParaRPr lang="en-US"/>
          </a:p>
        </p:txBody>
      </p:sp>
      <p:sp>
        <p:nvSpPr>
          <p:cNvPr id="10" name="Slide Number Placeholder 4"/>
          <p:cNvSpPr>
            <a:spLocks noGrp="1"/>
          </p:cNvSpPr>
          <p:nvPr>
            <p:ph type="sldNum" sz="quarter" idx="12"/>
          </p:nvPr>
        </p:nvSpPr>
        <p:spPr/>
        <p:txBody>
          <a:bodyPr/>
          <a:lstStyle>
            <a:lvl1pPr>
              <a:defRPr/>
            </a:lvl1pPr>
          </a:lstStyle>
          <a:p>
            <a:fld id="{7887624E-7A44-47CB-9132-C7F97C05EE10}" type="slidenum">
              <a:rPr lang="en-US" altLang="en-US"/>
              <a:pPr/>
              <a:t>‹#›</a:t>
            </a:fld>
            <a:endParaRPr lang="en-US" altLang="en-US"/>
          </a:p>
        </p:txBody>
      </p:sp>
    </p:spTree>
    <p:extLst>
      <p:ext uri="{BB962C8B-B14F-4D97-AF65-F5344CB8AC3E}">
        <p14:creationId xmlns:p14="http://schemas.microsoft.com/office/powerpoint/2010/main" val="420902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ubtitle Slide_V3">
    <p:bg>
      <p:bgPr>
        <a:solidFill>
          <a:schemeClr val="tx2"/>
        </a:solidFill>
        <a:effectLst/>
      </p:bgPr>
    </p:bg>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46038"/>
            <a:ext cx="9144000" cy="174625"/>
          </a:xfrm>
          <a:prstGeom prst="rect">
            <a:avLst/>
          </a:prstGeom>
          <a:solidFill>
            <a:schemeClr val="accent1"/>
          </a:solidFill>
          <a:ln w="9525">
            <a:solidFill>
              <a:srgbClr val="CE9812"/>
            </a:solid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a:solidFill>
                <a:schemeClr val="lt1"/>
              </a:solidFill>
              <a:latin typeface="+mn-lt"/>
              <a:ea typeface="+mn-ea"/>
            </a:endParaRPr>
          </a:p>
        </p:txBody>
      </p:sp>
      <p:sp>
        <p:nvSpPr>
          <p:cNvPr id="7" name="Rectangle 6"/>
          <p:cNvSpPr/>
          <p:nvPr userDrawn="1"/>
        </p:nvSpPr>
        <p:spPr>
          <a:xfrm>
            <a:off x="0" y="0"/>
            <a:ext cx="9144000" cy="4603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8" name="Picture 8" descr="DU_LOGO_wht_bckgrnd.eps"/>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0"/>
            <a:ext cx="1903413"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a:spLocks noGrp="1"/>
          </p:cNvSpPr>
          <p:nvPr>
            <p:ph type="title"/>
          </p:nvPr>
        </p:nvSpPr>
        <p:spPr>
          <a:xfrm>
            <a:off x="2590800" y="1468438"/>
            <a:ext cx="6096000" cy="1135062"/>
          </a:xfrm>
        </p:spPr>
        <p:txBody>
          <a:bodyPr/>
          <a:lstStyle>
            <a:lvl1pPr>
              <a:defRPr>
                <a:solidFill>
                  <a:schemeClr val="bg1"/>
                </a:solidFill>
              </a:defRPr>
            </a:lvl1pPr>
          </a:lstStyle>
          <a:p>
            <a:r>
              <a:rPr lang="en-US" dirty="0" smtClean="0"/>
              <a:t>Click to edit Master title style</a:t>
            </a:r>
            <a:endParaRPr lang="en-US" dirty="0"/>
          </a:p>
        </p:txBody>
      </p:sp>
      <p:sp>
        <p:nvSpPr>
          <p:cNvPr id="6" name="Subtitle 2"/>
          <p:cNvSpPr>
            <a:spLocks noGrp="1"/>
          </p:cNvSpPr>
          <p:nvPr>
            <p:ph type="subTitle" idx="1"/>
          </p:nvPr>
        </p:nvSpPr>
        <p:spPr>
          <a:xfrm>
            <a:off x="2590800" y="3009900"/>
            <a:ext cx="5181600" cy="1752600"/>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2878974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formation Slide">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6488113"/>
            <a:ext cx="9144000" cy="174625"/>
          </a:xfrm>
          <a:prstGeom prst="rect">
            <a:avLst/>
          </a:prstGeom>
          <a:solidFill>
            <a:schemeClr val="accent1"/>
          </a:solidFill>
          <a:ln w="9525">
            <a:solidFill>
              <a:srgbClr val="CE9812"/>
            </a:solid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a:solidFill>
                <a:schemeClr val="lt1"/>
              </a:solidFill>
              <a:latin typeface="+mn-lt"/>
              <a:ea typeface="+mn-ea"/>
            </a:endParaRPr>
          </a:p>
        </p:txBody>
      </p:sp>
      <p:pic>
        <p:nvPicPr>
          <p:cNvPr id="5" name="Picture 7" descr="DU_LOGO_Bottom.eps"/>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129338" y="5164138"/>
            <a:ext cx="1701800" cy="170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84200" y="677333"/>
            <a:ext cx="8102600" cy="1393198"/>
          </a:xfrm>
        </p:spPr>
        <p:txBody>
          <a:bodyPr/>
          <a:lstStyle/>
          <a:p>
            <a:r>
              <a:rPr lang="en-US" dirty="0" smtClean="0"/>
              <a:t>Click to edit Master title style</a:t>
            </a:r>
            <a:endParaRPr lang="en-US" dirty="0"/>
          </a:p>
        </p:txBody>
      </p:sp>
      <p:sp>
        <p:nvSpPr>
          <p:cNvPr id="10" name="Content Placeholder 9"/>
          <p:cNvSpPr>
            <a:spLocks noGrp="1"/>
          </p:cNvSpPr>
          <p:nvPr>
            <p:ph sz="quarter" idx="10"/>
          </p:nvPr>
        </p:nvSpPr>
        <p:spPr>
          <a:xfrm>
            <a:off x="584200" y="2239864"/>
            <a:ext cx="8102600" cy="265006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907424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formation Slide_V2">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6488113"/>
            <a:ext cx="9144000" cy="174625"/>
          </a:xfrm>
          <a:prstGeom prst="rect">
            <a:avLst/>
          </a:prstGeom>
          <a:solidFill>
            <a:schemeClr val="accent1"/>
          </a:solidFill>
          <a:ln w="9525">
            <a:solidFill>
              <a:srgbClr val="CE9812"/>
            </a:solid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a:solidFill>
                <a:schemeClr val="lt1"/>
              </a:solidFill>
              <a:latin typeface="+mn-lt"/>
              <a:ea typeface="+mn-ea"/>
            </a:endParaRPr>
          </a:p>
        </p:txBody>
      </p:sp>
      <p:sp>
        <p:nvSpPr>
          <p:cNvPr id="5" name="Rectangle 4"/>
          <p:cNvSpPr>
            <a:spLocks noChangeArrowheads="1"/>
          </p:cNvSpPr>
          <p:nvPr userDrawn="1"/>
        </p:nvSpPr>
        <p:spPr bwMode="auto">
          <a:xfrm>
            <a:off x="0" y="0"/>
            <a:ext cx="9144000" cy="666750"/>
          </a:xfrm>
          <a:prstGeom prst="rect">
            <a:avLst/>
          </a:prstGeom>
          <a:solidFill>
            <a:schemeClr val="tx2"/>
          </a:solidFill>
          <a:ln w="9525">
            <a:solidFill>
              <a:schemeClr val="tx2"/>
            </a:solid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a:solidFill>
                <a:schemeClr val="lt1"/>
              </a:solidFill>
              <a:latin typeface="+mn-lt"/>
              <a:ea typeface="+mn-ea"/>
            </a:endParaRPr>
          </a:p>
        </p:txBody>
      </p:sp>
      <p:sp>
        <p:nvSpPr>
          <p:cNvPr id="7" name="Title 1"/>
          <p:cNvSpPr>
            <a:spLocks noGrp="1"/>
          </p:cNvSpPr>
          <p:nvPr>
            <p:ph type="title"/>
          </p:nvPr>
        </p:nvSpPr>
        <p:spPr>
          <a:xfrm>
            <a:off x="584200" y="1057333"/>
            <a:ext cx="8102600" cy="1393198"/>
          </a:xfrm>
        </p:spPr>
        <p:txBody>
          <a:bodyPr/>
          <a:lstStyle/>
          <a:p>
            <a:r>
              <a:rPr lang="en-US" dirty="0" smtClean="0"/>
              <a:t>Click to edit Master title style</a:t>
            </a:r>
            <a:endParaRPr lang="en-US" dirty="0"/>
          </a:p>
        </p:txBody>
      </p:sp>
      <p:sp>
        <p:nvSpPr>
          <p:cNvPr id="9" name="Content Placeholder 9"/>
          <p:cNvSpPr>
            <a:spLocks noGrp="1"/>
          </p:cNvSpPr>
          <p:nvPr>
            <p:ph sz="quarter" idx="13"/>
          </p:nvPr>
        </p:nvSpPr>
        <p:spPr>
          <a:xfrm>
            <a:off x="584200" y="2619864"/>
            <a:ext cx="8102600" cy="265006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504962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nformation Slide_V3">
    <p:bg>
      <p:bgPr>
        <a:solidFill>
          <a:schemeClr val="accent1"/>
        </a:solidFill>
        <a:effectLst/>
      </p:bgPr>
    </p:bg>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46038"/>
            <a:ext cx="9144000" cy="174625"/>
          </a:xfrm>
          <a:prstGeom prst="rect">
            <a:avLst/>
          </a:prstGeom>
          <a:solidFill>
            <a:schemeClr val="tx2"/>
          </a:solidFill>
          <a:ln w="9525">
            <a:solidFill>
              <a:schemeClr val="tx2"/>
            </a:solid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a:solidFill>
                <a:schemeClr val="lt1"/>
              </a:solidFill>
              <a:latin typeface="+mn-lt"/>
              <a:ea typeface="+mn-ea"/>
            </a:endParaRPr>
          </a:p>
        </p:txBody>
      </p:sp>
      <p:sp>
        <p:nvSpPr>
          <p:cNvPr id="5" name="Rectangle 4"/>
          <p:cNvSpPr/>
          <p:nvPr userDrawn="1"/>
        </p:nvSpPr>
        <p:spPr>
          <a:xfrm>
            <a:off x="0" y="0"/>
            <a:ext cx="9144000" cy="4603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 name="Picture 5" descr="DU_LOGO.eps"/>
          <p:cNvPicPr>
            <a:picLocks noChangeAspect="1"/>
          </p:cNvPicPr>
          <p:nvPr userDrawn="1"/>
        </p:nvPicPr>
        <p:blipFill>
          <a:blip r:embed="rId2"/>
          <a:srcRect/>
          <a:stretch>
            <a:fillRect/>
          </a:stretch>
        </p:blipFill>
        <p:spPr bwMode="auto">
          <a:xfrm>
            <a:off x="457200" y="-26988"/>
            <a:ext cx="1905000" cy="1468438"/>
          </a:xfrm>
          <a:prstGeom prst="rect">
            <a:avLst/>
          </a:prstGeom>
          <a:noFill/>
          <a:ln w="9525">
            <a:noFill/>
            <a:miter lim="800000"/>
            <a:headEnd/>
            <a:tailEnd/>
          </a:ln>
          <a:effectLst>
            <a:outerShdw dist="38100" dir="2700000" algn="tl" rotWithShape="0">
              <a:srgbClr val="808080">
                <a:alpha val="42999"/>
              </a:srgbClr>
            </a:outerShdw>
          </a:effectLst>
        </p:spPr>
      </p:pic>
      <p:sp>
        <p:nvSpPr>
          <p:cNvPr id="13" name="Title 1"/>
          <p:cNvSpPr>
            <a:spLocks noGrp="1"/>
          </p:cNvSpPr>
          <p:nvPr>
            <p:ph type="title"/>
          </p:nvPr>
        </p:nvSpPr>
        <p:spPr>
          <a:xfrm>
            <a:off x="584200" y="1603583"/>
            <a:ext cx="8102600" cy="1393198"/>
          </a:xfrm>
        </p:spPr>
        <p:txBody>
          <a:bodyPr/>
          <a:lstStyle/>
          <a:p>
            <a:r>
              <a:rPr lang="en-US" dirty="0" smtClean="0"/>
              <a:t>Click to edit Master title style</a:t>
            </a:r>
            <a:endParaRPr lang="en-US" dirty="0"/>
          </a:p>
        </p:txBody>
      </p:sp>
      <p:sp>
        <p:nvSpPr>
          <p:cNvPr id="14" name="Content Placeholder 9"/>
          <p:cNvSpPr>
            <a:spLocks noGrp="1"/>
          </p:cNvSpPr>
          <p:nvPr>
            <p:ph sz="quarter" idx="13"/>
          </p:nvPr>
        </p:nvSpPr>
        <p:spPr>
          <a:xfrm>
            <a:off x="584200" y="3166114"/>
            <a:ext cx="8102600" cy="265006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2"/>
          <p:cNvSpPr>
            <a:spLocks noGrp="1"/>
          </p:cNvSpPr>
          <p:nvPr>
            <p:ph type="dt" sz="half" idx="14"/>
          </p:nvPr>
        </p:nvSpPr>
        <p:spPr/>
        <p:txBody>
          <a:bodyPr/>
          <a:lstStyle>
            <a:lvl1pPr>
              <a:defRPr/>
            </a:lvl1pPr>
          </a:lstStyle>
          <a:p>
            <a:pPr>
              <a:defRPr/>
            </a:pPr>
            <a:fld id="{8486B5D0-D3CB-4AAC-AE1F-CFD1C5EC9050}" type="datetime1">
              <a:rPr lang="en-US"/>
              <a:pPr>
                <a:defRPr/>
              </a:pPr>
              <a:t>11/9/2016</a:t>
            </a:fld>
            <a:endParaRPr lang="en-US"/>
          </a:p>
        </p:txBody>
      </p:sp>
      <p:sp>
        <p:nvSpPr>
          <p:cNvPr id="8" name="Footer Placeholder 3"/>
          <p:cNvSpPr>
            <a:spLocks noGrp="1"/>
          </p:cNvSpPr>
          <p:nvPr>
            <p:ph type="ftr" sz="quarter" idx="15"/>
          </p:nvPr>
        </p:nvSpPr>
        <p:spPr/>
        <p:txBody>
          <a:bodyPr/>
          <a:lstStyle>
            <a:lvl1pPr>
              <a:defRPr/>
            </a:lvl1pPr>
          </a:lstStyle>
          <a:p>
            <a:pPr>
              <a:defRPr/>
            </a:pPr>
            <a:endParaRPr lang="en-US"/>
          </a:p>
        </p:txBody>
      </p:sp>
      <p:sp>
        <p:nvSpPr>
          <p:cNvPr id="9" name="Slide Number Placeholder 4"/>
          <p:cNvSpPr>
            <a:spLocks noGrp="1"/>
          </p:cNvSpPr>
          <p:nvPr>
            <p:ph type="sldNum" sz="quarter" idx="16"/>
          </p:nvPr>
        </p:nvSpPr>
        <p:spPr/>
        <p:txBody>
          <a:bodyPr/>
          <a:lstStyle>
            <a:lvl1pPr>
              <a:defRPr/>
            </a:lvl1pPr>
          </a:lstStyle>
          <a:p>
            <a:fld id="{56E199E8-96F1-4818-A7E9-FC0CF67A91E4}" type="slidenum">
              <a:rPr lang="en-US" altLang="en-US"/>
              <a:pPr/>
              <a:t>‹#›</a:t>
            </a:fld>
            <a:endParaRPr lang="en-US" altLang="en-US"/>
          </a:p>
        </p:txBody>
      </p:sp>
    </p:spTree>
    <p:extLst>
      <p:ext uri="{BB962C8B-B14F-4D97-AF65-F5344CB8AC3E}">
        <p14:creationId xmlns:p14="http://schemas.microsoft.com/office/powerpoint/2010/main" val="3594606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nformation Slide_V4">
    <p:bg>
      <p:bgPr>
        <a:solidFill>
          <a:schemeClr val="tx2"/>
        </a:solidFill>
        <a:effectLst/>
      </p:bgPr>
    </p:bg>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46038"/>
            <a:ext cx="9144000" cy="174625"/>
          </a:xfrm>
          <a:prstGeom prst="rect">
            <a:avLst/>
          </a:prstGeom>
          <a:solidFill>
            <a:schemeClr val="accent1"/>
          </a:solidFill>
          <a:ln w="9525">
            <a:solidFill>
              <a:srgbClr val="CE9812"/>
            </a:solid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a:solidFill>
                <a:schemeClr val="lt1"/>
              </a:solidFill>
              <a:latin typeface="+mn-lt"/>
              <a:ea typeface="+mn-ea"/>
            </a:endParaRPr>
          </a:p>
        </p:txBody>
      </p:sp>
      <p:sp>
        <p:nvSpPr>
          <p:cNvPr id="5" name="Rectangle 4"/>
          <p:cNvSpPr/>
          <p:nvPr userDrawn="1"/>
        </p:nvSpPr>
        <p:spPr>
          <a:xfrm>
            <a:off x="0" y="0"/>
            <a:ext cx="9144000" cy="4603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 name="Picture 8" descr="DU_LOGO_wht_bckgrnd.eps"/>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0"/>
            <a:ext cx="1903413"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p:cNvSpPr>
            <a:spLocks noGrp="1"/>
          </p:cNvSpPr>
          <p:nvPr>
            <p:ph type="title"/>
          </p:nvPr>
        </p:nvSpPr>
        <p:spPr>
          <a:xfrm>
            <a:off x="584200" y="1603583"/>
            <a:ext cx="8102600" cy="1393198"/>
          </a:xfrm>
        </p:spPr>
        <p:txBody>
          <a:bodyPr/>
          <a:lstStyle>
            <a:lvl1pPr>
              <a:defRPr>
                <a:solidFill>
                  <a:schemeClr val="bg1"/>
                </a:solidFill>
              </a:defRPr>
            </a:lvl1pPr>
          </a:lstStyle>
          <a:p>
            <a:r>
              <a:rPr lang="en-US" dirty="0" smtClean="0"/>
              <a:t>Click to edit Master title style</a:t>
            </a:r>
            <a:endParaRPr lang="en-US" dirty="0"/>
          </a:p>
        </p:txBody>
      </p:sp>
      <p:sp>
        <p:nvSpPr>
          <p:cNvPr id="10" name="Content Placeholder 9"/>
          <p:cNvSpPr>
            <a:spLocks noGrp="1"/>
          </p:cNvSpPr>
          <p:nvPr>
            <p:ph sz="quarter" idx="13"/>
          </p:nvPr>
        </p:nvSpPr>
        <p:spPr>
          <a:xfrm>
            <a:off x="584200" y="3166114"/>
            <a:ext cx="8102600" cy="265006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254562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590800" y="1468438"/>
            <a:ext cx="6096000" cy="1135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Header</a:t>
            </a:r>
          </a:p>
        </p:txBody>
      </p:sp>
      <p:sp>
        <p:nvSpPr>
          <p:cNvPr id="1027" name="Text Placeholder 2"/>
          <p:cNvSpPr>
            <a:spLocks noGrp="1"/>
          </p:cNvSpPr>
          <p:nvPr>
            <p:ph type="body" idx="1"/>
          </p:nvPr>
        </p:nvSpPr>
        <p:spPr bwMode="auto">
          <a:xfrm>
            <a:off x="2590800" y="2709863"/>
            <a:ext cx="60960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1" charset="0"/>
                <a:ea typeface="ＭＳ Ｐゴシック" pitchFamily="-1" charset="-128"/>
              </a:defRPr>
            </a:lvl1pPr>
          </a:lstStyle>
          <a:p>
            <a:pPr>
              <a:defRPr/>
            </a:pPr>
            <a:fld id="{8EE8E16B-D507-4A34-B57E-0AC097FEA602}" type="datetime1">
              <a:rPr lang="en-US"/>
              <a:pPr>
                <a:defRPr/>
              </a:pPr>
              <a:t>11/9/2016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fld id="{45594ED2-9E75-4FAB-9C8A-7BEBA78DB259}"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4054" r:id="rId1"/>
    <p:sldLayoutId id="2147484055" r:id="rId2"/>
    <p:sldLayoutId id="2147484056" r:id="rId3"/>
    <p:sldLayoutId id="2147484057" r:id="rId4"/>
    <p:sldLayoutId id="2147484058" r:id="rId5"/>
    <p:sldLayoutId id="2147484059" r:id="rId6"/>
    <p:sldLayoutId id="2147484060" r:id="rId7"/>
    <p:sldLayoutId id="2147484061" r:id="rId8"/>
    <p:sldLayoutId id="2147484062" r:id="rId9"/>
    <p:sldLayoutId id="2147484063" r:id="rId10"/>
    <p:sldLayoutId id="2147484064" r:id="rId11"/>
    <p:sldLayoutId id="2147484065" r:id="rId12"/>
  </p:sldLayoutIdLst>
  <p:timing>
    <p:tnLst>
      <p:par>
        <p:cTn id="1" dur="indefinite" restart="never" nodeType="tmRoot"/>
      </p:par>
    </p:tnLst>
  </p:timing>
  <p:txStyles>
    <p:titleStyle>
      <a:lvl1pPr algn="l" defTabSz="457200" rtl="0" eaLnBrk="0" fontAlgn="base" hangingPunct="0">
        <a:spcBef>
          <a:spcPct val="0"/>
        </a:spcBef>
        <a:spcAft>
          <a:spcPct val="0"/>
        </a:spcAft>
        <a:defRPr sz="4400" b="1" kern="1200">
          <a:solidFill>
            <a:schemeClr val="tx2"/>
          </a:solidFill>
          <a:latin typeface="Book Antiqua"/>
          <a:ea typeface="ＭＳ Ｐゴシック" pitchFamily="-1" charset="-128"/>
          <a:cs typeface="Book Antiqua"/>
        </a:defRPr>
      </a:lvl1pPr>
      <a:lvl2pPr algn="l" defTabSz="457200" rtl="0" eaLnBrk="0" fontAlgn="base" hangingPunct="0">
        <a:spcBef>
          <a:spcPct val="0"/>
        </a:spcBef>
        <a:spcAft>
          <a:spcPct val="0"/>
        </a:spcAft>
        <a:defRPr sz="4400" b="1">
          <a:solidFill>
            <a:schemeClr val="tx2"/>
          </a:solidFill>
          <a:latin typeface="Book Antiqua" pitchFamily="-1" charset="0"/>
          <a:ea typeface="ＭＳ Ｐゴシック" pitchFamily="-1" charset="-128"/>
          <a:cs typeface="Book Antiqua" pitchFamily="-1" charset="0"/>
        </a:defRPr>
      </a:lvl2pPr>
      <a:lvl3pPr algn="l" defTabSz="457200" rtl="0" eaLnBrk="0" fontAlgn="base" hangingPunct="0">
        <a:spcBef>
          <a:spcPct val="0"/>
        </a:spcBef>
        <a:spcAft>
          <a:spcPct val="0"/>
        </a:spcAft>
        <a:defRPr sz="4400" b="1">
          <a:solidFill>
            <a:schemeClr val="tx2"/>
          </a:solidFill>
          <a:latin typeface="Book Antiqua" pitchFamily="-1" charset="0"/>
          <a:ea typeface="ＭＳ Ｐゴシック" pitchFamily="-1" charset="-128"/>
          <a:cs typeface="Book Antiqua" pitchFamily="-1" charset="0"/>
        </a:defRPr>
      </a:lvl3pPr>
      <a:lvl4pPr algn="l" defTabSz="457200" rtl="0" eaLnBrk="0" fontAlgn="base" hangingPunct="0">
        <a:spcBef>
          <a:spcPct val="0"/>
        </a:spcBef>
        <a:spcAft>
          <a:spcPct val="0"/>
        </a:spcAft>
        <a:defRPr sz="4400" b="1">
          <a:solidFill>
            <a:schemeClr val="tx2"/>
          </a:solidFill>
          <a:latin typeface="Book Antiqua" pitchFamily="-1" charset="0"/>
          <a:ea typeface="ＭＳ Ｐゴシック" pitchFamily="-1" charset="-128"/>
          <a:cs typeface="Book Antiqua" pitchFamily="-1" charset="0"/>
        </a:defRPr>
      </a:lvl4pPr>
      <a:lvl5pPr algn="l" defTabSz="457200" rtl="0" eaLnBrk="0" fontAlgn="base" hangingPunct="0">
        <a:spcBef>
          <a:spcPct val="0"/>
        </a:spcBef>
        <a:spcAft>
          <a:spcPct val="0"/>
        </a:spcAft>
        <a:defRPr sz="4400" b="1">
          <a:solidFill>
            <a:schemeClr val="tx2"/>
          </a:solidFill>
          <a:latin typeface="Book Antiqua" pitchFamily="-1" charset="0"/>
          <a:ea typeface="ＭＳ Ｐゴシック" pitchFamily="-1" charset="-128"/>
          <a:cs typeface="Book Antiqua" pitchFamily="-1" charset="0"/>
        </a:defRPr>
      </a:lvl5pPr>
      <a:lvl6pPr marL="457200" algn="l" defTabSz="457200" rtl="0" fontAlgn="base">
        <a:spcBef>
          <a:spcPct val="0"/>
        </a:spcBef>
        <a:spcAft>
          <a:spcPct val="0"/>
        </a:spcAft>
        <a:defRPr sz="4400" b="1">
          <a:solidFill>
            <a:schemeClr val="tx2"/>
          </a:solidFill>
          <a:latin typeface="Book Antiqua" pitchFamily="-1" charset="0"/>
          <a:ea typeface="ＭＳ Ｐゴシック" pitchFamily="-1" charset="-128"/>
        </a:defRPr>
      </a:lvl6pPr>
      <a:lvl7pPr marL="914400" algn="l" defTabSz="457200" rtl="0" fontAlgn="base">
        <a:spcBef>
          <a:spcPct val="0"/>
        </a:spcBef>
        <a:spcAft>
          <a:spcPct val="0"/>
        </a:spcAft>
        <a:defRPr sz="4400" b="1">
          <a:solidFill>
            <a:schemeClr val="tx2"/>
          </a:solidFill>
          <a:latin typeface="Book Antiqua" pitchFamily="-1" charset="0"/>
          <a:ea typeface="ＭＳ Ｐゴシック" pitchFamily="-1" charset="-128"/>
        </a:defRPr>
      </a:lvl7pPr>
      <a:lvl8pPr marL="1371600" algn="l" defTabSz="457200" rtl="0" fontAlgn="base">
        <a:spcBef>
          <a:spcPct val="0"/>
        </a:spcBef>
        <a:spcAft>
          <a:spcPct val="0"/>
        </a:spcAft>
        <a:defRPr sz="4400" b="1">
          <a:solidFill>
            <a:schemeClr val="tx2"/>
          </a:solidFill>
          <a:latin typeface="Book Antiqua" pitchFamily="-1" charset="0"/>
          <a:ea typeface="ＭＳ Ｐゴシック" pitchFamily="-1" charset="-128"/>
        </a:defRPr>
      </a:lvl8pPr>
      <a:lvl9pPr marL="1828800" algn="l" defTabSz="457200" rtl="0" fontAlgn="base">
        <a:spcBef>
          <a:spcPct val="0"/>
        </a:spcBef>
        <a:spcAft>
          <a:spcPct val="0"/>
        </a:spcAft>
        <a:defRPr sz="4400" b="1">
          <a:solidFill>
            <a:schemeClr val="tx2"/>
          </a:solidFill>
          <a:latin typeface="Book Antiqua" pitchFamily="-1" charset="0"/>
          <a:ea typeface="ＭＳ Ｐゴシック" pitchFamily="-1" charset="-128"/>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b="1" kern="1200">
          <a:solidFill>
            <a:schemeClr val="tx2"/>
          </a:solidFill>
          <a:latin typeface="Book Antiqua"/>
          <a:ea typeface="ＭＳ Ｐゴシック" pitchFamily="-1" charset="-128"/>
          <a:cs typeface="Book Antiqua"/>
        </a:defRPr>
      </a:lvl1pPr>
      <a:lvl2pPr marL="742950" indent="-285750" algn="l" defTabSz="457200" rtl="0" eaLnBrk="0" fontAlgn="base" hangingPunct="0">
        <a:spcBef>
          <a:spcPct val="20000"/>
        </a:spcBef>
        <a:spcAft>
          <a:spcPct val="0"/>
        </a:spcAft>
        <a:buFont typeface="Arial" panose="020B0604020202020204" pitchFamily="34" charset="0"/>
        <a:buChar char="–"/>
        <a:defRPr sz="2800" b="1" kern="1200">
          <a:solidFill>
            <a:schemeClr val="tx2"/>
          </a:solidFill>
          <a:latin typeface="Book Antiqua"/>
          <a:ea typeface="ＭＳ Ｐゴシック" pitchFamily="-1" charset="-128"/>
          <a:cs typeface="Book Antiqua"/>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2"/>
          </a:solidFill>
          <a:latin typeface="Book Antiqua"/>
          <a:ea typeface="ＭＳ Ｐゴシック" pitchFamily="-1" charset="-128"/>
          <a:cs typeface="Book Antiqua"/>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2"/>
          </a:solidFill>
          <a:latin typeface="Book Antiqua"/>
          <a:ea typeface="ＭＳ Ｐゴシック" pitchFamily="-1" charset="-128"/>
          <a:cs typeface="Book Antiqua"/>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2"/>
          </a:solidFill>
          <a:latin typeface="Book Antiqua"/>
          <a:ea typeface="ＭＳ Ｐゴシック" pitchFamily="-1" charset="-128"/>
          <a:cs typeface="Book Antiqu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2.jp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s://works.bepress.com/philip-novak/" TargetMode="External"/><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13.jp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hyperlink" Target="http://scholar.dominican.edu/all-faculty/54/" TargetMode="External"/><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hyperlink" Target="http://works.bepress.com/jean_gabriel_bankier/7" TargetMode="External"/><Relationship Id="rId7" Type="http://schemas.openxmlformats.org/officeDocument/2006/relationships/hyperlink" Target="http://dx.doi.org/10.1108/10650750810914210" TargetMode="External"/><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hyperlink" Target="https://journals.ala.org/ltr/article/view/4376/5059" TargetMode="External"/><Relationship Id="rId5" Type="http://schemas.openxmlformats.org/officeDocument/2006/relationships/hyperlink" Target="http://www.dlib.org/dlib/january05/foster/01foster.html" TargetMode="External"/><Relationship Id="rId4" Type="http://schemas.openxmlformats.org/officeDocument/2006/relationships/hyperlink" Target="http://www.sparc.arl.org/sites/default/files/media_files/instrepo.pdf"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scholarship.claremont.edu/pomona_fac_pub/377/" TargetMode="External"/><Relationship Id="rId7" Type="http://schemas.openxmlformats.org/officeDocument/2006/relationships/hyperlink" Target="http://dx.doi.org/10.5860/crl-71r1" TargetMode="External"/><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hyperlink" Target="http://digitalcommons.bepress.com/repository-research/41/" TargetMode="External"/><Relationship Id="rId5" Type="http://schemas.openxmlformats.org/officeDocument/2006/relationships/hyperlink" Target="http://digitalcommons.calpoly.edu/lib_fac/64/" TargetMode="External"/><Relationship Id="rId4" Type="http://schemas.openxmlformats.org/officeDocument/2006/relationships/hyperlink" Target="http://dx.doi.org/10.1080/1941126X.2011.551089" TargetMode="Externa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hyperlink" Target="https://works.bepress.com/michael-pujals/" TargetMode="External"/><Relationship Id="rId2" Type="http://schemas.openxmlformats.org/officeDocument/2006/relationships/hyperlink" Target="mailto:michael.pujals@dominican.edu" TargetMode="External"/><Relationship Id="rId1" Type="http://schemas.openxmlformats.org/officeDocument/2006/relationships/slideLayout" Target="../slideLayouts/slideLayout7.xml"/><Relationship Id="rId4" Type="http://schemas.openxmlformats.org/officeDocument/2006/relationships/hyperlink" Target="http://scholar.dominican.edu/"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75772" y="2192053"/>
            <a:ext cx="5867400" cy="2567838"/>
          </a:xfrm>
        </p:spPr>
        <p:txBody>
          <a:bodyPr>
            <a:normAutofit fontScale="90000"/>
          </a:bodyPr>
          <a:lstStyle/>
          <a:p>
            <a:r>
              <a:rPr lang="en-US" sz="4000" b="0" dirty="0">
                <a:solidFill>
                  <a:schemeClr val="accent2"/>
                </a:solidFill>
                <a:latin typeface="Century Gothic" panose="020B0502020202020204" pitchFamily="34" charset="0"/>
              </a:rPr>
              <a:t>Small but </a:t>
            </a:r>
            <a:r>
              <a:rPr lang="en-US" sz="5300" b="0" dirty="0">
                <a:solidFill>
                  <a:schemeClr val="accent2"/>
                </a:solidFill>
                <a:effectLst>
                  <a:outerShdw blurRad="50800" dist="38100" dir="2700000" algn="tl" rotWithShape="0">
                    <a:prstClr val="black">
                      <a:alpha val="40000"/>
                    </a:prstClr>
                  </a:outerShdw>
                </a:effectLst>
                <a:latin typeface="Century Gothic" panose="020B0502020202020204" pitchFamily="34" charset="0"/>
              </a:rPr>
              <a:t>Mighty</a:t>
            </a:r>
            <a:r>
              <a:rPr lang="en-US" sz="3200" b="0" dirty="0">
                <a:latin typeface="Century Gothic" panose="020B0502020202020204" pitchFamily="34" charset="0"/>
              </a:rPr>
              <a:t>: </a:t>
            </a:r>
            <a:r>
              <a:rPr lang="en-US" sz="3200" b="0" dirty="0" smtClean="0">
                <a:latin typeface="Century Gothic" panose="020B0502020202020204" pitchFamily="34" charset="0"/>
              </a:rPr>
              <a:t/>
            </a:r>
            <a:br>
              <a:rPr lang="en-US" sz="3200" b="0" dirty="0" smtClean="0">
                <a:latin typeface="Century Gothic" panose="020B0502020202020204" pitchFamily="34" charset="0"/>
              </a:rPr>
            </a:br>
            <a:r>
              <a:rPr lang="en-US" sz="3200" b="0" dirty="0" smtClean="0">
                <a:latin typeface="Century Gothic" panose="020B0502020202020204" pitchFamily="34" charset="0"/>
              </a:rPr>
              <a:t>Launching </a:t>
            </a:r>
            <a:r>
              <a:rPr lang="en-US" sz="3200" b="0" dirty="0">
                <a:latin typeface="Century Gothic" panose="020B0502020202020204" pitchFamily="34" charset="0"/>
              </a:rPr>
              <a:t>a Successful Scholarly Communications Initiative with Limited Resources</a:t>
            </a:r>
            <a:br>
              <a:rPr lang="en-US" sz="3200" b="0" dirty="0">
                <a:latin typeface="Century Gothic" panose="020B0502020202020204" pitchFamily="34" charset="0"/>
              </a:rPr>
            </a:br>
            <a:endParaRPr lang="en-US" sz="3200" b="0" dirty="0">
              <a:latin typeface="Century Gothic" panose="020B0502020202020204" pitchFamily="34" charset="0"/>
            </a:endParaRPr>
          </a:p>
        </p:txBody>
      </p:sp>
      <p:sp>
        <p:nvSpPr>
          <p:cNvPr id="3" name="Subtitle 2"/>
          <p:cNvSpPr>
            <a:spLocks noGrp="1"/>
          </p:cNvSpPr>
          <p:nvPr>
            <p:ph type="subTitle" idx="1"/>
          </p:nvPr>
        </p:nvSpPr>
        <p:spPr>
          <a:xfrm>
            <a:off x="1627339" y="6222826"/>
            <a:ext cx="6364266" cy="635174"/>
          </a:xfrm>
        </p:spPr>
        <p:txBody>
          <a:bodyPr/>
          <a:lstStyle/>
          <a:p>
            <a:r>
              <a:rPr lang="en-US" sz="1400" dirty="0" smtClean="0"/>
              <a:t>Michael Pujals | Dominican University of California | November 10, 2016</a:t>
            </a:r>
            <a:endParaRPr lang="en-US" sz="1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0" dirty="0" smtClean="0">
                <a:latin typeface="Century Gothic" panose="020B0502020202020204" pitchFamily="34" charset="0"/>
              </a:rPr>
              <a:t>Talking Points for the Administration</a:t>
            </a:r>
            <a:endParaRPr lang="en-US" b="0" dirty="0">
              <a:latin typeface="Century Gothic" panose="020B0502020202020204" pitchFamily="34" charset="0"/>
            </a:endParaRPr>
          </a:p>
        </p:txBody>
      </p:sp>
      <p:sp>
        <p:nvSpPr>
          <p:cNvPr id="3" name="Content Placeholder 2"/>
          <p:cNvSpPr>
            <a:spLocks noGrp="1"/>
          </p:cNvSpPr>
          <p:nvPr>
            <p:ph sz="quarter" idx="13"/>
          </p:nvPr>
        </p:nvSpPr>
        <p:spPr>
          <a:xfrm>
            <a:off x="584200" y="2873829"/>
            <a:ext cx="8102600" cy="3372592"/>
          </a:xfrm>
        </p:spPr>
        <p:txBody>
          <a:bodyPr/>
          <a:lstStyle/>
          <a:p>
            <a:pPr marL="0" indent="0">
              <a:buNone/>
            </a:pPr>
            <a:r>
              <a:rPr lang="en-US" sz="3600" b="0" dirty="0" smtClean="0">
                <a:latin typeface="Century Gothic" panose="020B0502020202020204" pitchFamily="34" charset="0"/>
              </a:rPr>
              <a:t>How does a repository </a:t>
            </a:r>
            <a:r>
              <a:rPr lang="en-US" sz="3600" b="0" dirty="0" smtClean="0">
                <a:solidFill>
                  <a:srgbClr val="FF0000"/>
                </a:solidFill>
                <a:latin typeface="Century Gothic" panose="020B0502020202020204" pitchFamily="34" charset="0"/>
              </a:rPr>
              <a:t>fit</a:t>
            </a:r>
            <a:r>
              <a:rPr lang="en-US" sz="3600" b="0" dirty="0" smtClean="0">
                <a:latin typeface="Century Gothic" panose="020B0502020202020204" pitchFamily="34" charset="0"/>
              </a:rPr>
              <a:t> with the university’s…</a:t>
            </a:r>
          </a:p>
          <a:p>
            <a:pPr marL="400050" lvl="1" indent="0">
              <a:buNone/>
            </a:pPr>
            <a:r>
              <a:rPr lang="en-US" b="0" dirty="0" smtClean="0">
                <a:latin typeface="Century Gothic" panose="020B0502020202020204" pitchFamily="34" charset="0"/>
              </a:rPr>
              <a:t>Vision/mission</a:t>
            </a:r>
          </a:p>
          <a:p>
            <a:pPr marL="400050" lvl="1" indent="0">
              <a:buNone/>
            </a:pPr>
            <a:r>
              <a:rPr lang="en-US" b="0" dirty="0" smtClean="0">
                <a:latin typeface="Century Gothic" panose="020B0502020202020204" pitchFamily="34" charset="0"/>
              </a:rPr>
              <a:t>Strategic plan</a:t>
            </a:r>
          </a:p>
          <a:p>
            <a:pPr marL="400050" lvl="1" indent="0">
              <a:buNone/>
            </a:pPr>
            <a:r>
              <a:rPr lang="en-US" b="0" dirty="0" smtClean="0">
                <a:latin typeface="Century Gothic" panose="020B0502020202020204" pitchFamily="34" charset="0"/>
              </a:rPr>
              <a:t>Presence</a:t>
            </a:r>
          </a:p>
          <a:p>
            <a:pPr marL="400050" lvl="1" indent="0">
              <a:buNone/>
            </a:pPr>
            <a:r>
              <a:rPr lang="en-US" b="0" dirty="0" smtClean="0">
                <a:latin typeface="Century Gothic" panose="020B0502020202020204" pitchFamily="34" charset="0"/>
              </a:rPr>
              <a:t>Institutional learning outcomes</a:t>
            </a:r>
          </a:p>
          <a:p>
            <a:pPr marL="400050" lvl="1" indent="0">
              <a:buNone/>
            </a:pPr>
            <a:endParaRPr lang="en-US" b="0" dirty="0" smtClean="0">
              <a:latin typeface="Century Gothic" panose="020B0502020202020204" pitchFamily="34" charset="0"/>
            </a:endParaRPr>
          </a:p>
          <a:p>
            <a:pPr marL="400050" lvl="1" indent="0">
              <a:buNone/>
            </a:pPr>
            <a:endParaRPr lang="en-US" b="0" dirty="0" smtClean="0">
              <a:latin typeface="Century Gothic" panose="020B0502020202020204" pitchFamily="34" charset="0"/>
            </a:endParaRPr>
          </a:p>
          <a:p>
            <a:endParaRPr lang="en-US" sz="3600" dirty="0"/>
          </a:p>
        </p:txBody>
      </p:sp>
    </p:spTree>
    <p:extLst>
      <p:ext uri="{BB962C8B-B14F-4D97-AF65-F5344CB8AC3E}">
        <p14:creationId xmlns:p14="http://schemas.microsoft.com/office/powerpoint/2010/main" val="3499464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0" dirty="0" smtClean="0">
                <a:latin typeface="Century Gothic" panose="020B0502020202020204" pitchFamily="34" charset="0"/>
              </a:rPr>
              <a:t>Talking Points for the Administration</a:t>
            </a:r>
            <a:endParaRPr lang="en-US" b="0" dirty="0">
              <a:latin typeface="Century Gothic" panose="020B0502020202020204" pitchFamily="34" charset="0"/>
            </a:endParaRPr>
          </a:p>
        </p:txBody>
      </p:sp>
      <p:sp>
        <p:nvSpPr>
          <p:cNvPr id="3" name="Content Placeholder 2"/>
          <p:cNvSpPr>
            <a:spLocks noGrp="1"/>
          </p:cNvSpPr>
          <p:nvPr>
            <p:ph sz="quarter" idx="13"/>
          </p:nvPr>
        </p:nvSpPr>
        <p:spPr>
          <a:xfrm>
            <a:off x="584200" y="2873829"/>
            <a:ext cx="8102600" cy="3372592"/>
          </a:xfrm>
        </p:spPr>
        <p:txBody>
          <a:bodyPr/>
          <a:lstStyle/>
          <a:p>
            <a:pPr marL="0" indent="0">
              <a:buNone/>
            </a:pPr>
            <a:r>
              <a:rPr lang="en-US" sz="3600" b="0" dirty="0" smtClean="0">
                <a:latin typeface="Century Gothic" panose="020B0502020202020204" pitchFamily="34" charset="0"/>
              </a:rPr>
              <a:t>How does a repository </a:t>
            </a:r>
            <a:r>
              <a:rPr lang="en-US" sz="3600" b="0" dirty="0" smtClean="0">
                <a:solidFill>
                  <a:srgbClr val="FF0000"/>
                </a:solidFill>
                <a:latin typeface="Century Gothic" panose="020B0502020202020204" pitchFamily="34" charset="0"/>
              </a:rPr>
              <a:t>help</a:t>
            </a:r>
            <a:r>
              <a:rPr lang="en-US" sz="3600" b="0" dirty="0" smtClean="0">
                <a:latin typeface="Century Gothic" panose="020B0502020202020204" pitchFamily="34" charset="0"/>
              </a:rPr>
              <a:t> with:</a:t>
            </a:r>
          </a:p>
          <a:p>
            <a:pPr marL="400050" lvl="1" indent="0">
              <a:buNone/>
            </a:pPr>
            <a:r>
              <a:rPr lang="en-US" b="0" dirty="0" smtClean="0">
                <a:latin typeface="Century Gothic" panose="020B0502020202020204" pitchFamily="34" charset="0"/>
              </a:rPr>
              <a:t>Engaged learning</a:t>
            </a:r>
          </a:p>
          <a:p>
            <a:pPr marL="400050" lvl="1" indent="0">
              <a:buNone/>
            </a:pPr>
            <a:r>
              <a:rPr lang="en-US" b="0" dirty="0" smtClean="0">
                <a:latin typeface="Century Gothic" panose="020B0502020202020204" pitchFamily="34" charset="0"/>
              </a:rPr>
              <a:t>Theses and capstone projects</a:t>
            </a:r>
          </a:p>
          <a:p>
            <a:pPr marL="400050" lvl="1" indent="0">
              <a:buNone/>
            </a:pPr>
            <a:r>
              <a:rPr lang="en-US" b="0" dirty="0" err="1" smtClean="0">
                <a:latin typeface="Century Gothic" panose="020B0502020202020204" pitchFamily="34" charset="0"/>
              </a:rPr>
              <a:t>ePortfolios</a:t>
            </a:r>
            <a:endParaRPr lang="en-US" b="0" dirty="0" smtClean="0">
              <a:latin typeface="Century Gothic" panose="020B0502020202020204" pitchFamily="34" charset="0"/>
            </a:endParaRPr>
          </a:p>
          <a:p>
            <a:pPr marL="400050" lvl="1" indent="0">
              <a:buNone/>
            </a:pPr>
            <a:r>
              <a:rPr lang="en-US" b="0" dirty="0" smtClean="0">
                <a:latin typeface="Century Gothic" panose="020B0502020202020204" pitchFamily="34" charset="0"/>
              </a:rPr>
              <a:t>Institutional Learning Outcomes</a:t>
            </a:r>
          </a:p>
          <a:p>
            <a:pPr marL="400050" lvl="1" indent="0">
              <a:buNone/>
            </a:pPr>
            <a:endParaRPr lang="en-US" b="0" dirty="0" smtClean="0">
              <a:latin typeface="Century Gothic" panose="020B0502020202020204" pitchFamily="34" charset="0"/>
            </a:endParaRPr>
          </a:p>
          <a:p>
            <a:pPr marL="400050" lvl="1" indent="0">
              <a:buNone/>
            </a:pPr>
            <a:endParaRPr lang="en-US" b="0" dirty="0" smtClean="0">
              <a:latin typeface="Century Gothic" panose="020B0502020202020204" pitchFamily="34" charset="0"/>
            </a:endParaRPr>
          </a:p>
          <a:p>
            <a:endParaRPr lang="en-US" sz="3600" dirty="0"/>
          </a:p>
        </p:txBody>
      </p:sp>
    </p:spTree>
    <p:extLst>
      <p:ext uri="{BB962C8B-B14F-4D97-AF65-F5344CB8AC3E}">
        <p14:creationId xmlns:p14="http://schemas.microsoft.com/office/powerpoint/2010/main" val="36870357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0" dirty="0" smtClean="0">
                <a:latin typeface="Century Gothic" panose="020B0502020202020204" pitchFamily="34" charset="0"/>
              </a:rPr>
              <a:t>Talking Points for the Administration</a:t>
            </a:r>
            <a:endParaRPr lang="en-US" b="0" dirty="0">
              <a:latin typeface="Century Gothic" panose="020B0502020202020204" pitchFamily="34" charset="0"/>
            </a:endParaRPr>
          </a:p>
        </p:txBody>
      </p:sp>
      <p:sp>
        <p:nvSpPr>
          <p:cNvPr id="3" name="Content Placeholder 2"/>
          <p:cNvSpPr>
            <a:spLocks noGrp="1"/>
          </p:cNvSpPr>
          <p:nvPr>
            <p:ph sz="quarter" idx="13"/>
          </p:nvPr>
        </p:nvSpPr>
        <p:spPr>
          <a:xfrm>
            <a:off x="584200" y="3450025"/>
            <a:ext cx="8102600" cy="821349"/>
          </a:xfrm>
        </p:spPr>
        <p:txBody>
          <a:bodyPr/>
          <a:lstStyle/>
          <a:p>
            <a:pPr marL="0" indent="0">
              <a:buNone/>
            </a:pPr>
            <a:r>
              <a:rPr lang="en-US" sz="3600" b="0" dirty="0" smtClean="0">
                <a:latin typeface="Century Gothic" panose="020B0502020202020204" pitchFamily="34" charset="0"/>
              </a:rPr>
              <a:t>Is campus IT on board?</a:t>
            </a:r>
          </a:p>
          <a:p>
            <a:pPr marL="400050" lvl="1" indent="0">
              <a:buNone/>
            </a:pPr>
            <a:endParaRPr lang="en-US" b="0" dirty="0" smtClean="0">
              <a:latin typeface="Century Gothic" panose="020B0502020202020204" pitchFamily="34" charset="0"/>
            </a:endParaRPr>
          </a:p>
          <a:p>
            <a:pPr marL="400050" lvl="1" indent="0">
              <a:buNone/>
            </a:pPr>
            <a:endParaRPr lang="en-US" b="0" dirty="0" smtClean="0">
              <a:latin typeface="Century Gothic" panose="020B0502020202020204" pitchFamily="34" charset="0"/>
            </a:endParaRPr>
          </a:p>
          <a:p>
            <a:endParaRPr lang="en-US" sz="3600" dirty="0"/>
          </a:p>
        </p:txBody>
      </p:sp>
    </p:spTree>
    <p:extLst>
      <p:ext uri="{BB962C8B-B14F-4D97-AF65-F5344CB8AC3E}">
        <p14:creationId xmlns:p14="http://schemas.microsoft.com/office/powerpoint/2010/main" val="16182486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0" dirty="0" smtClean="0">
                <a:latin typeface="Century Gothic" panose="020B0502020202020204" pitchFamily="34" charset="0"/>
              </a:rPr>
              <a:t>Talking </a:t>
            </a:r>
            <a:r>
              <a:rPr lang="en-US" b="0" dirty="0" smtClean="0">
                <a:latin typeface="Century Gothic" panose="020B0502020202020204" pitchFamily="34" charset="0"/>
              </a:rPr>
              <a:t>Points for </a:t>
            </a:r>
            <a:r>
              <a:rPr lang="en-US" b="0" dirty="0" smtClean="0">
                <a:latin typeface="Century Gothic" panose="020B0502020202020204" pitchFamily="34" charset="0"/>
              </a:rPr>
              <a:t>the Administration</a:t>
            </a:r>
            <a:endParaRPr lang="en-US" b="0" dirty="0">
              <a:latin typeface="Century Gothic" panose="020B0502020202020204" pitchFamily="34" charset="0"/>
            </a:endParaRPr>
          </a:p>
        </p:txBody>
      </p:sp>
      <p:sp>
        <p:nvSpPr>
          <p:cNvPr id="3" name="Content Placeholder 2"/>
          <p:cNvSpPr>
            <a:spLocks noGrp="1"/>
          </p:cNvSpPr>
          <p:nvPr>
            <p:ph sz="quarter" idx="13"/>
          </p:nvPr>
        </p:nvSpPr>
        <p:spPr>
          <a:xfrm>
            <a:off x="584200" y="3170707"/>
            <a:ext cx="8102600" cy="1341911"/>
          </a:xfrm>
        </p:spPr>
        <p:txBody>
          <a:bodyPr/>
          <a:lstStyle/>
          <a:p>
            <a:pPr marL="0" indent="0">
              <a:buNone/>
            </a:pPr>
            <a:r>
              <a:rPr lang="en-US" sz="4400" b="0" dirty="0" smtClean="0">
                <a:latin typeface="Century Gothic" panose="020B0502020202020204" pitchFamily="34" charset="0"/>
              </a:rPr>
              <a:t>Make a </a:t>
            </a:r>
            <a:r>
              <a:rPr lang="en-US" sz="4400" b="0" dirty="0" smtClean="0">
                <a:solidFill>
                  <a:srgbClr val="FF0000"/>
                </a:solidFill>
                <a:latin typeface="Century Gothic" panose="020B0502020202020204" pitchFamily="34" charset="0"/>
              </a:rPr>
              <a:t>cheat sheet </a:t>
            </a:r>
            <a:r>
              <a:rPr lang="en-US" sz="4400" b="0" dirty="0" smtClean="0">
                <a:latin typeface="Century Gothic" panose="020B0502020202020204" pitchFamily="34" charset="0"/>
              </a:rPr>
              <a:t>for your director</a:t>
            </a:r>
          </a:p>
          <a:p>
            <a:pPr marL="400050" lvl="1" indent="0">
              <a:buNone/>
            </a:pPr>
            <a:endParaRPr lang="en-US" sz="4400" b="0" dirty="0" smtClean="0">
              <a:latin typeface="Century Gothic" panose="020B0502020202020204" pitchFamily="34" charset="0"/>
            </a:endParaRPr>
          </a:p>
          <a:p>
            <a:pPr marL="0" indent="0">
              <a:buNone/>
            </a:pPr>
            <a:endParaRPr lang="en-US" sz="4400" dirty="0"/>
          </a:p>
        </p:txBody>
      </p:sp>
    </p:spTree>
    <p:extLst>
      <p:ext uri="{BB962C8B-B14F-4D97-AF65-F5344CB8AC3E}">
        <p14:creationId xmlns:p14="http://schemas.microsoft.com/office/powerpoint/2010/main" val="15214072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0" dirty="0" smtClean="0">
                <a:latin typeface="Century Gothic" panose="020B0502020202020204" pitchFamily="34" charset="0"/>
              </a:rPr>
              <a:t>Talking Points for the Administration</a:t>
            </a:r>
            <a:endParaRPr lang="en-US" b="0" dirty="0">
              <a:latin typeface="Century Gothic" panose="020B0502020202020204" pitchFamily="34" charset="0"/>
            </a:endParaRPr>
          </a:p>
        </p:txBody>
      </p:sp>
      <p:sp>
        <p:nvSpPr>
          <p:cNvPr id="3" name="Content Placeholder 2"/>
          <p:cNvSpPr>
            <a:spLocks noGrp="1"/>
          </p:cNvSpPr>
          <p:nvPr>
            <p:ph sz="quarter" idx="13"/>
          </p:nvPr>
        </p:nvSpPr>
        <p:spPr>
          <a:xfrm>
            <a:off x="584200" y="3095551"/>
            <a:ext cx="8102600" cy="2190433"/>
          </a:xfrm>
        </p:spPr>
        <p:txBody>
          <a:bodyPr/>
          <a:lstStyle/>
          <a:p>
            <a:pPr marL="0" indent="0">
              <a:buNone/>
            </a:pPr>
            <a:r>
              <a:rPr lang="en-US" sz="4400" b="0" dirty="0" smtClean="0">
                <a:latin typeface="Century Gothic" panose="020B0502020202020204" pitchFamily="34" charset="0"/>
              </a:rPr>
              <a:t>Make it a point to slip in talk of an IR where and when you can</a:t>
            </a:r>
          </a:p>
          <a:p>
            <a:pPr marL="400050" lvl="1" indent="0">
              <a:buNone/>
            </a:pPr>
            <a:endParaRPr lang="en-US" sz="4400" b="0" dirty="0" smtClean="0">
              <a:latin typeface="Century Gothic" panose="020B0502020202020204" pitchFamily="34" charset="0"/>
            </a:endParaRPr>
          </a:p>
          <a:p>
            <a:pPr marL="0" indent="0">
              <a:buNone/>
            </a:pPr>
            <a:endParaRPr lang="en-US" sz="4400" dirty="0"/>
          </a:p>
        </p:txBody>
      </p:sp>
    </p:spTree>
    <p:extLst>
      <p:ext uri="{BB962C8B-B14F-4D97-AF65-F5344CB8AC3E}">
        <p14:creationId xmlns:p14="http://schemas.microsoft.com/office/powerpoint/2010/main" val="29582221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0" dirty="0">
                <a:latin typeface="Century Gothic" panose="020B0502020202020204" pitchFamily="34" charset="0"/>
              </a:rPr>
              <a:t>Faculty Engagement</a:t>
            </a:r>
          </a:p>
        </p:txBody>
      </p:sp>
      <p:sp>
        <p:nvSpPr>
          <p:cNvPr id="3" name="Content Placeholder 2"/>
          <p:cNvSpPr>
            <a:spLocks noGrp="1"/>
          </p:cNvSpPr>
          <p:nvPr>
            <p:ph sz="quarter" idx="13"/>
          </p:nvPr>
        </p:nvSpPr>
        <p:spPr>
          <a:xfrm>
            <a:off x="584200" y="3051665"/>
            <a:ext cx="8102600" cy="1304436"/>
          </a:xfrm>
        </p:spPr>
        <p:txBody>
          <a:bodyPr/>
          <a:lstStyle/>
          <a:p>
            <a:pPr marL="0" indent="0" algn="ctr">
              <a:buNone/>
            </a:pPr>
            <a:r>
              <a:rPr lang="en-US" sz="4400" b="0" dirty="0">
                <a:solidFill>
                  <a:srgbClr val="FF0000"/>
                </a:solidFill>
                <a:latin typeface="Century Gothic" panose="020B0502020202020204" pitchFamily="34" charset="0"/>
              </a:rPr>
              <a:t>Same issues </a:t>
            </a:r>
            <a:r>
              <a:rPr lang="en-US" sz="4400" b="0" dirty="0">
                <a:latin typeface="Century Gothic" panose="020B0502020202020204" pitchFamily="34" charset="0"/>
              </a:rPr>
              <a:t>on a small campus as a large campus</a:t>
            </a:r>
            <a:endParaRPr lang="en-US" sz="4400" b="0" dirty="0">
              <a:solidFill>
                <a:srgbClr val="FF0000"/>
              </a:solidFill>
              <a:latin typeface="Century Gothic" panose="020B0502020202020204" pitchFamily="34" charset="0"/>
            </a:endParaRPr>
          </a:p>
          <a:p>
            <a:pPr marL="0" indent="0">
              <a:buNone/>
            </a:pPr>
            <a:endParaRPr lang="en-US" sz="4400" b="0" dirty="0">
              <a:latin typeface="Century Gothic" panose="020B0502020202020204" pitchFamily="34" charset="0"/>
            </a:endParaRPr>
          </a:p>
        </p:txBody>
      </p:sp>
    </p:spTree>
    <p:extLst>
      <p:ext uri="{BB962C8B-B14F-4D97-AF65-F5344CB8AC3E}">
        <p14:creationId xmlns:p14="http://schemas.microsoft.com/office/powerpoint/2010/main" val="11120864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0" dirty="0">
                <a:latin typeface="Century Gothic" panose="020B0502020202020204" pitchFamily="34" charset="0"/>
              </a:rPr>
              <a:t>Faculty Engagement</a:t>
            </a:r>
          </a:p>
        </p:txBody>
      </p:sp>
      <p:sp>
        <p:nvSpPr>
          <p:cNvPr id="3" name="Content Placeholder 2"/>
          <p:cNvSpPr>
            <a:spLocks noGrp="1"/>
          </p:cNvSpPr>
          <p:nvPr>
            <p:ph sz="quarter" idx="13"/>
          </p:nvPr>
        </p:nvSpPr>
        <p:spPr>
          <a:xfrm>
            <a:off x="584200" y="2924664"/>
            <a:ext cx="8102600" cy="2256935"/>
          </a:xfrm>
        </p:spPr>
        <p:txBody>
          <a:bodyPr/>
          <a:lstStyle/>
          <a:p>
            <a:pPr marL="0" indent="0" algn="ctr">
              <a:buNone/>
            </a:pPr>
            <a:r>
              <a:rPr lang="en-US" sz="4400" b="0" dirty="0" smtClean="0">
                <a:latin typeface="Century Gothic" panose="020B0502020202020204" pitchFamily="34" charset="0"/>
              </a:rPr>
              <a:t>Advantage </a:t>
            </a:r>
            <a:r>
              <a:rPr lang="en-US" sz="4400" b="0" dirty="0">
                <a:latin typeface="Century Gothic" panose="020B0502020202020204" pitchFamily="34" charset="0"/>
              </a:rPr>
              <a:t>of being on a small campus: </a:t>
            </a:r>
          </a:p>
          <a:p>
            <a:pPr marL="0" indent="0" algn="ctr">
              <a:buNone/>
            </a:pPr>
            <a:r>
              <a:rPr lang="en-US" sz="4400" b="0" dirty="0">
                <a:solidFill>
                  <a:srgbClr val="FF0000"/>
                </a:solidFill>
                <a:latin typeface="Century Gothic" panose="020B0502020202020204" pitchFamily="34" charset="0"/>
              </a:rPr>
              <a:t>everyone knows each other</a:t>
            </a:r>
          </a:p>
          <a:p>
            <a:pPr marL="0" indent="0">
              <a:buNone/>
            </a:pPr>
            <a:endParaRPr lang="en-US" sz="4400" b="0" dirty="0">
              <a:latin typeface="Century Gothic" panose="020B0502020202020204" pitchFamily="34" charset="0"/>
            </a:endParaRPr>
          </a:p>
        </p:txBody>
      </p:sp>
    </p:spTree>
    <p:extLst>
      <p:ext uri="{BB962C8B-B14F-4D97-AF65-F5344CB8AC3E}">
        <p14:creationId xmlns:p14="http://schemas.microsoft.com/office/powerpoint/2010/main" val="41718650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0" dirty="0">
                <a:latin typeface="Century Gothic" panose="020B0502020202020204" pitchFamily="34" charset="0"/>
              </a:rPr>
              <a:t>Faculty Engagement</a:t>
            </a:r>
          </a:p>
        </p:txBody>
      </p:sp>
      <p:sp>
        <p:nvSpPr>
          <p:cNvPr id="3" name="Content Placeholder 2"/>
          <p:cNvSpPr>
            <a:spLocks noGrp="1"/>
          </p:cNvSpPr>
          <p:nvPr>
            <p:ph sz="quarter" idx="13"/>
          </p:nvPr>
        </p:nvSpPr>
        <p:spPr>
          <a:xfrm>
            <a:off x="584200" y="2924664"/>
            <a:ext cx="8102600" cy="2256935"/>
          </a:xfrm>
        </p:spPr>
        <p:txBody>
          <a:bodyPr/>
          <a:lstStyle/>
          <a:p>
            <a:pPr marL="0" indent="0" algn="ctr">
              <a:buNone/>
            </a:pPr>
            <a:r>
              <a:rPr lang="en-US" sz="4400" b="0" dirty="0" smtClean="0">
                <a:latin typeface="Century Gothic" panose="020B0502020202020204" pitchFamily="34" charset="0"/>
              </a:rPr>
              <a:t>Who are the Library’s </a:t>
            </a:r>
            <a:r>
              <a:rPr lang="en-US" sz="4400" b="0" dirty="0" smtClean="0">
                <a:solidFill>
                  <a:srgbClr val="FF0000"/>
                </a:solidFill>
                <a:latin typeface="Century Gothic" panose="020B0502020202020204" pitchFamily="34" charset="0"/>
              </a:rPr>
              <a:t>groupies</a:t>
            </a:r>
            <a:r>
              <a:rPr lang="en-US" sz="4400" b="0" dirty="0" smtClean="0">
                <a:latin typeface="Century Gothic" panose="020B0502020202020204" pitchFamily="34" charset="0"/>
              </a:rPr>
              <a:t>?</a:t>
            </a:r>
            <a:endParaRPr lang="en-US" sz="4400" b="0" dirty="0">
              <a:solidFill>
                <a:srgbClr val="FF0000"/>
              </a:solidFill>
              <a:latin typeface="Century Gothic" panose="020B0502020202020204" pitchFamily="34" charset="0"/>
            </a:endParaRPr>
          </a:p>
          <a:p>
            <a:pPr marL="0" indent="0">
              <a:buNone/>
            </a:pPr>
            <a:endParaRPr lang="en-US" sz="4400" b="0" dirty="0">
              <a:latin typeface="Century Gothic" panose="020B0502020202020204" pitchFamily="34" charset="0"/>
            </a:endParaRPr>
          </a:p>
        </p:txBody>
      </p:sp>
    </p:spTree>
    <p:extLst>
      <p:ext uri="{BB962C8B-B14F-4D97-AF65-F5344CB8AC3E}">
        <p14:creationId xmlns:p14="http://schemas.microsoft.com/office/powerpoint/2010/main" val="21903689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200" y="305773"/>
            <a:ext cx="8102600" cy="1393198"/>
          </a:xfrm>
        </p:spPr>
        <p:txBody>
          <a:bodyPr/>
          <a:lstStyle/>
          <a:p>
            <a:pPr algn="ctr"/>
            <a:r>
              <a:rPr lang="en-US" b="0" dirty="0">
                <a:latin typeface="Century Gothic" panose="020B0502020202020204" pitchFamily="34" charset="0"/>
              </a:rPr>
              <a:t>Faculty Engagement</a:t>
            </a:r>
          </a:p>
        </p:txBody>
      </p:sp>
      <p:pic>
        <p:nvPicPr>
          <p:cNvPr id="11" name="Content Placeholder 10"/>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2342368" y="1725401"/>
            <a:ext cx="4586264" cy="4439074"/>
          </a:xfrm>
        </p:spPr>
      </p:pic>
    </p:spTree>
    <p:extLst>
      <p:ext uri="{BB962C8B-B14F-4D97-AF65-F5344CB8AC3E}">
        <p14:creationId xmlns:p14="http://schemas.microsoft.com/office/powerpoint/2010/main" val="19982561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0" dirty="0">
                <a:latin typeface="Century Gothic" panose="020B0502020202020204" pitchFamily="34" charset="0"/>
              </a:rPr>
              <a:t>Faculty Engagement</a:t>
            </a:r>
          </a:p>
        </p:txBody>
      </p:sp>
      <p:sp>
        <p:nvSpPr>
          <p:cNvPr id="3" name="Content Placeholder 2"/>
          <p:cNvSpPr>
            <a:spLocks noGrp="1"/>
          </p:cNvSpPr>
          <p:nvPr>
            <p:ph sz="quarter" idx="13"/>
          </p:nvPr>
        </p:nvSpPr>
        <p:spPr>
          <a:xfrm>
            <a:off x="584200" y="2924664"/>
            <a:ext cx="8102600" cy="2256935"/>
          </a:xfrm>
        </p:spPr>
        <p:txBody>
          <a:bodyPr/>
          <a:lstStyle/>
          <a:p>
            <a:pPr marL="0" indent="0" algn="ctr">
              <a:buNone/>
            </a:pPr>
            <a:r>
              <a:rPr lang="en-US" sz="4400" b="0" dirty="0" smtClean="0">
                <a:latin typeface="Century Gothic" panose="020B0502020202020204" pitchFamily="34" charset="0"/>
              </a:rPr>
              <a:t>Who are your </a:t>
            </a:r>
            <a:r>
              <a:rPr lang="en-US" sz="4400" b="0" dirty="0" smtClean="0">
                <a:solidFill>
                  <a:srgbClr val="FF0000"/>
                </a:solidFill>
                <a:latin typeface="Century Gothic" panose="020B0502020202020204" pitchFamily="34" charset="0"/>
              </a:rPr>
              <a:t>friends</a:t>
            </a:r>
            <a:r>
              <a:rPr lang="en-US" sz="4400" b="0" dirty="0" smtClean="0">
                <a:latin typeface="Century Gothic" panose="020B0502020202020204" pitchFamily="34" charset="0"/>
              </a:rPr>
              <a:t> within the faculty?</a:t>
            </a:r>
            <a:endParaRPr lang="en-US" sz="4400" b="0" dirty="0">
              <a:solidFill>
                <a:srgbClr val="FF0000"/>
              </a:solidFill>
              <a:latin typeface="Century Gothic" panose="020B0502020202020204" pitchFamily="34" charset="0"/>
            </a:endParaRPr>
          </a:p>
          <a:p>
            <a:pPr marL="0" indent="0">
              <a:buNone/>
            </a:pPr>
            <a:endParaRPr lang="en-US" sz="4400" b="0" dirty="0">
              <a:latin typeface="Century Gothic" panose="020B0502020202020204" pitchFamily="34" charset="0"/>
            </a:endParaRPr>
          </a:p>
        </p:txBody>
      </p:sp>
    </p:spTree>
    <p:extLst>
      <p:ext uri="{BB962C8B-B14F-4D97-AF65-F5344CB8AC3E}">
        <p14:creationId xmlns:p14="http://schemas.microsoft.com/office/powerpoint/2010/main" val="19231658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0" dirty="0" smtClean="0">
                <a:latin typeface="Century Gothic" panose="020B0502020202020204" pitchFamily="34" charset="0"/>
              </a:rPr>
              <a:t>Dominican University of California</a:t>
            </a:r>
            <a:endParaRPr lang="en-US" b="0" dirty="0">
              <a:latin typeface="Century Gothic" panose="020B0502020202020204" pitchFamily="34" charset="0"/>
            </a:endParaRPr>
          </a:p>
        </p:txBody>
      </p:sp>
      <p:sp>
        <p:nvSpPr>
          <p:cNvPr id="3" name="Content Placeholder 2"/>
          <p:cNvSpPr>
            <a:spLocks noGrp="1"/>
          </p:cNvSpPr>
          <p:nvPr>
            <p:ph sz="quarter" idx="13"/>
          </p:nvPr>
        </p:nvSpPr>
        <p:spPr>
          <a:xfrm>
            <a:off x="584200" y="3399792"/>
            <a:ext cx="8102600" cy="1369430"/>
          </a:xfrm>
        </p:spPr>
        <p:txBody>
          <a:bodyPr/>
          <a:lstStyle/>
          <a:p>
            <a:pPr marL="0" indent="0" algn="ctr">
              <a:buNone/>
            </a:pPr>
            <a:r>
              <a:rPr lang="en-US" b="0" dirty="0" smtClean="0">
                <a:latin typeface="Century Gothic" panose="020B0502020202020204" pitchFamily="34" charset="0"/>
              </a:rPr>
              <a:t>A </a:t>
            </a:r>
            <a:r>
              <a:rPr lang="en-US" b="0" dirty="0" smtClean="0">
                <a:solidFill>
                  <a:srgbClr val="FF0000"/>
                </a:solidFill>
                <a:latin typeface="Century Gothic" panose="020B0502020202020204" pitchFamily="34" charset="0"/>
              </a:rPr>
              <a:t>small university </a:t>
            </a:r>
            <a:r>
              <a:rPr lang="en-US" b="0" dirty="0" smtClean="0">
                <a:latin typeface="Century Gothic" panose="020B0502020202020204" pitchFamily="34" charset="0"/>
              </a:rPr>
              <a:t>with a mix of liberal arts</a:t>
            </a:r>
            <a:r>
              <a:rPr lang="en-US" b="0" dirty="0" smtClean="0">
                <a:solidFill>
                  <a:srgbClr val="C00000"/>
                </a:solidFill>
                <a:latin typeface="Century Gothic" panose="020B0502020202020204" pitchFamily="34" charset="0"/>
              </a:rPr>
              <a:t> </a:t>
            </a:r>
            <a:r>
              <a:rPr lang="en-US" b="0" dirty="0" smtClean="0">
                <a:latin typeface="Century Gothic" panose="020B0502020202020204" pitchFamily="34" charset="0"/>
              </a:rPr>
              <a:t>professional programs</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200" y="405981"/>
            <a:ext cx="8102600" cy="1393198"/>
          </a:xfrm>
        </p:spPr>
        <p:txBody>
          <a:bodyPr/>
          <a:lstStyle/>
          <a:p>
            <a:pPr algn="ctr"/>
            <a:r>
              <a:rPr lang="en-US" b="0" dirty="0">
                <a:latin typeface="Century Gothic" panose="020B0502020202020204" pitchFamily="34" charset="0"/>
              </a:rPr>
              <a:t>Faculty Engagement</a:t>
            </a:r>
          </a:p>
        </p:txBody>
      </p:sp>
      <p:pic>
        <p:nvPicPr>
          <p:cNvPr id="4" name="Content Placeholder 3"/>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469853" y="1954060"/>
            <a:ext cx="3751418" cy="4254524"/>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78949" y="1954060"/>
            <a:ext cx="4471863" cy="2293633"/>
          </a:xfrm>
          <a:prstGeom prst="rect">
            <a:avLst/>
          </a:prstGeom>
        </p:spPr>
      </p:pic>
      <p:sp>
        <p:nvSpPr>
          <p:cNvPr id="3" name="TextBox 2"/>
          <p:cNvSpPr txBox="1"/>
          <p:nvPr/>
        </p:nvSpPr>
        <p:spPr>
          <a:xfrm>
            <a:off x="4378948" y="4402574"/>
            <a:ext cx="4471863" cy="1384995"/>
          </a:xfrm>
          <a:prstGeom prst="rect">
            <a:avLst/>
          </a:prstGeom>
          <a:noFill/>
        </p:spPr>
        <p:txBody>
          <a:bodyPr wrap="square" rtlCol="0">
            <a:spAutoFit/>
          </a:bodyPr>
          <a:lstStyle/>
          <a:p>
            <a:r>
              <a:rPr lang="en-US" sz="2800" dirty="0" smtClean="0">
                <a:latin typeface="Century Gothic" panose="020B0502020202020204" pitchFamily="34" charset="0"/>
              </a:rPr>
              <a:t>9,735 Downloads</a:t>
            </a:r>
          </a:p>
          <a:p>
            <a:r>
              <a:rPr lang="en-US" sz="2800" dirty="0" smtClean="0">
                <a:latin typeface="Century Gothic" panose="020B0502020202020204" pitchFamily="34" charset="0"/>
              </a:rPr>
              <a:t>133 Countries</a:t>
            </a:r>
          </a:p>
          <a:p>
            <a:endParaRPr lang="en-US" sz="2800" dirty="0">
              <a:latin typeface="Century Gothic" panose="020B0502020202020204" pitchFamily="34" charset="0"/>
            </a:endParaRPr>
          </a:p>
        </p:txBody>
      </p:sp>
    </p:spTree>
    <p:extLst>
      <p:ext uri="{BB962C8B-B14F-4D97-AF65-F5344CB8AC3E}">
        <p14:creationId xmlns:p14="http://schemas.microsoft.com/office/powerpoint/2010/main" val="42241448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0" dirty="0">
                <a:latin typeface="Century Gothic" panose="020B0502020202020204" pitchFamily="34" charset="0"/>
              </a:rPr>
              <a:t>Faculty Engagement</a:t>
            </a:r>
          </a:p>
        </p:txBody>
      </p:sp>
      <p:sp>
        <p:nvSpPr>
          <p:cNvPr id="3" name="Content Placeholder 2"/>
          <p:cNvSpPr>
            <a:spLocks noGrp="1"/>
          </p:cNvSpPr>
          <p:nvPr>
            <p:ph sz="quarter" idx="13"/>
          </p:nvPr>
        </p:nvSpPr>
        <p:spPr>
          <a:xfrm>
            <a:off x="584200" y="2924664"/>
            <a:ext cx="8102600" cy="2256935"/>
          </a:xfrm>
        </p:spPr>
        <p:txBody>
          <a:bodyPr/>
          <a:lstStyle/>
          <a:p>
            <a:pPr marL="0" indent="0" algn="ctr">
              <a:buNone/>
            </a:pPr>
            <a:r>
              <a:rPr lang="en-US" sz="4400" b="0" dirty="0" smtClean="0">
                <a:latin typeface="Century Gothic" panose="020B0502020202020204" pitchFamily="34" charset="0"/>
              </a:rPr>
              <a:t>Can you speak to the </a:t>
            </a:r>
            <a:r>
              <a:rPr lang="en-US" sz="4400" b="0" dirty="0" smtClean="0">
                <a:solidFill>
                  <a:srgbClr val="FF0000"/>
                </a:solidFill>
                <a:latin typeface="Century Gothic" panose="020B0502020202020204" pitchFamily="34" charset="0"/>
              </a:rPr>
              <a:t>Deans</a:t>
            </a:r>
            <a:r>
              <a:rPr lang="en-US" sz="4400" b="0" dirty="0" smtClean="0">
                <a:latin typeface="Century Gothic" panose="020B0502020202020204" pitchFamily="34" charset="0"/>
              </a:rPr>
              <a:t> and </a:t>
            </a:r>
            <a:r>
              <a:rPr lang="en-US" sz="4400" b="0" dirty="0" smtClean="0">
                <a:solidFill>
                  <a:srgbClr val="FF0000"/>
                </a:solidFill>
                <a:latin typeface="Century Gothic" panose="020B0502020202020204" pitchFamily="34" charset="0"/>
              </a:rPr>
              <a:t>department chairs</a:t>
            </a:r>
            <a:r>
              <a:rPr lang="en-US" sz="4400" b="0" dirty="0" smtClean="0">
                <a:latin typeface="Century Gothic" panose="020B0502020202020204" pitchFamily="34" charset="0"/>
              </a:rPr>
              <a:t>?</a:t>
            </a:r>
            <a:endParaRPr lang="en-US" sz="4400" b="0" dirty="0">
              <a:solidFill>
                <a:srgbClr val="FF0000"/>
              </a:solidFill>
              <a:latin typeface="Century Gothic" panose="020B0502020202020204" pitchFamily="34" charset="0"/>
            </a:endParaRPr>
          </a:p>
          <a:p>
            <a:pPr marL="0" indent="0">
              <a:buNone/>
            </a:pPr>
            <a:endParaRPr lang="en-US" sz="4400" b="0" dirty="0">
              <a:latin typeface="Century Gothic" panose="020B0502020202020204" pitchFamily="34" charset="0"/>
            </a:endParaRPr>
          </a:p>
        </p:txBody>
      </p:sp>
    </p:spTree>
    <p:extLst>
      <p:ext uri="{BB962C8B-B14F-4D97-AF65-F5344CB8AC3E}">
        <p14:creationId xmlns:p14="http://schemas.microsoft.com/office/powerpoint/2010/main" val="27719035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0" dirty="0">
                <a:latin typeface="Century Gothic" panose="020B0502020202020204" pitchFamily="34" charset="0"/>
              </a:rPr>
              <a:t>Faculty Engagement</a:t>
            </a:r>
          </a:p>
        </p:txBody>
      </p:sp>
      <p:sp>
        <p:nvSpPr>
          <p:cNvPr id="3" name="Content Placeholder 2"/>
          <p:cNvSpPr>
            <a:spLocks noGrp="1"/>
          </p:cNvSpPr>
          <p:nvPr>
            <p:ph sz="quarter" idx="13"/>
          </p:nvPr>
        </p:nvSpPr>
        <p:spPr>
          <a:xfrm>
            <a:off x="584200" y="2924665"/>
            <a:ext cx="8102600" cy="1647336"/>
          </a:xfrm>
        </p:spPr>
        <p:txBody>
          <a:bodyPr/>
          <a:lstStyle/>
          <a:p>
            <a:pPr marL="0" indent="0" algn="ctr">
              <a:buNone/>
            </a:pPr>
            <a:r>
              <a:rPr lang="en-US" sz="4400" b="0" dirty="0" smtClean="0">
                <a:latin typeface="Century Gothic" panose="020B0502020202020204" pitchFamily="34" charset="0"/>
              </a:rPr>
              <a:t>Get to know your university’s </a:t>
            </a:r>
            <a:r>
              <a:rPr lang="en-US" sz="4400" b="0" dirty="0" smtClean="0">
                <a:solidFill>
                  <a:srgbClr val="FF0000"/>
                </a:solidFill>
                <a:latin typeface="Century Gothic" panose="020B0502020202020204" pitchFamily="34" charset="0"/>
              </a:rPr>
              <a:t>web content manager</a:t>
            </a:r>
            <a:r>
              <a:rPr lang="en-US" sz="4400" b="0" dirty="0" smtClean="0">
                <a:latin typeface="Century Gothic" panose="020B0502020202020204" pitchFamily="34" charset="0"/>
              </a:rPr>
              <a:t>.</a:t>
            </a:r>
            <a:endParaRPr lang="en-US" sz="4400" b="0" dirty="0">
              <a:solidFill>
                <a:srgbClr val="FF0000"/>
              </a:solidFill>
              <a:latin typeface="Century Gothic" panose="020B0502020202020204" pitchFamily="34" charset="0"/>
            </a:endParaRPr>
          </a:p>
          <a:p>
            <a:pPr marL="0" indent="0">
              <a:buNone/>
            </a:pPr>
            <a:endParaRPr lang="en-US" sz="4400" b="0" dirty="0">
              <a:latin typeface="Century Gothic" panose="020B0502020202020204" pitchFamily="34" charset="0"/>
            </a:endParaRPr>
          </a:p>
        </p:txBody>
      </p:sp>
    </p:spTree>
    <p:extLst>
      <p:ext uri="{BB962C8B-B14F-4D97-AF65-F5344CB8AC3E}">
        <p14:creationId xmlns:p14="http://schemas.microsoft.com/office/powerpoint/2010/main" val="16599357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0" dirty="0">
                <a:latin typeface="Century Gothic" panose="020B0502020202020204" pitchFamily="34" charset="0"/>
              </a:rPr>
              <a:t>Faculty Engagement</a:t>
            </a:r>
          </a:p>
        </p:txBody>
      </p:sp>
      <p:sp>
        <p:nvSpPr>
          <p:cNvPr id="3" name="Content Placeholder 2"/>
          <p:cNvSpPr>
            <a:spLocks noGrp="1"/>
          </p:cNvSpPr>
          <p:nvPr>
            <p:ph sz="quarter" idx="13"/>
          </p:nvPr>
        </p:nvSpPr>
        <p:spPr>
          <a:xfrm>
            <a:off x="584200" y="2924664"/>
            <a:ext cx="8102600" cy="2256935"/>
          </a:xfrm>
        </p:spPr>
        <p:txBody>
          <a:bodyPr/>
          <a:lstStyle/>
          <a:p>
            <a:pPr marL="0" indent="0" algn="ctr">
              <a:buNone/>
            </a:pPr>
            <a:r>
              <a:rPr lang="en-US" sz="4400" b="0" dirty="0" smtClean="0">
                <a:latin typeface="Century Gothic" panose="020B0502020202020204" pitchFamily="34" charset="0"/>
              </a:rPr>
              <a:t>Can you </a:t>
            </a:r>
            <a:r>
              <a:rPr lang="en-US" sz="4400" b="0" dirty="0" smtClean="0">
                <a:solidFill>
                  <a:srgbClr val="FF0000"/>
                </a:solidFill>
                <a:latin typeface="Century Gothic" panose="020B0502020202020204" pitchFamily="34" charset="0"/>
              </a:rPr>
              <a:t>present</a:t>
            </a:r>
            <a:r>
              <a:rPr lang="en-US" sz="4400" b="0" dirty="0" smtClean="0">
                <a:latin typeface="Century Gothic" panose="020B0502020202020204" pitchFamily="34" charset="0"/>
              </a:rPr>
              <a:t> at a departmental or school faculty retreat?</a:t>
            </a:r>
            <a:endParaRPr lang="en-US" sz="4400" b="0" dirty="0">
              <a:solidFill>
                <a:srgbClr val="FF0000"/>
              </a:solidFill>
              <a:latin typeface="Century Gothic" panose="020B0502020202020204" pitchFamily="34" charset="0"/>
            </a:endParaRPr>
          </a:p>
          <a:p>
            <a:pPr marL="0" indent="0">
              <a:buNone/>
            </a:pPr>
            <a:endParaRPr lang="en-US" sz="4400" b="0" dirty="0">
              <a:latin typeface="Century Gothic" panose="020B0502020202020204" pitchFamily="34" charset="0"/>
            </a:endParaRPr>
          </a:p>
        </p:txBody>
      </p:sp>
    </p:spTree>
    <p:extLst>
      <p:ext uri="{BB962C8B-B14F-4D97-AF65-F5344CB8AC3E}">
        <p14:creationId xmlns:p14="http://schemas.microsoft.com/office/powerpoint/2010/main" val="5381911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200" y="418507"/>
            <a:ext cx="8102600" cy="1393198"/>
          </a:xfrm>
        </p:spPr>
        <p:txBody>
          <a:bodyPr/>
          <a:lstStyle/>
          <a:p>
            <a:pPr algn="ctr"/>
            <a:r>
              <a:rPr lang="en-US" b="0" dirty="0">
                <a:latin typeface="Century Gothic" panose="020B0502020202020204" pitchFamily="34" charset="0"/>
              </a:rPr>
              <a:t>Faculty Engagement</a:t>
            </a:r>
          </a:p>
        </p:txBody>
      </p:sp>
      <p:pic>
        <p:nvPicPr>
          <p:cNvPr id="4" name="Content Placeholder 3">
            <a:hlinkClick r:id="rId3"/>
          </p:cNvPr>
          <p:cNvPicPr>
            <a:picLocks noGrp="1" noChangeAspect="1"/>
          </p:cNvPicPr>
          <p:nvPr>
            <p:ph sz="quarter" idx="13"/>
          </p:nvPr>
        </p:nvPicPr>
        <p:blipFill>
          <a:blip r:embed="rId4">
            <a:extLst>
              <a:ext uri="{28A0092B-C50C-407E-A947-70E740481C1C}">
                <a14:useLocalDpi xmlns:a14="http://schemas.microsoft.com/office/drawing/2010/main" val="0"/>
              </a:ext>
            </a:extLst>
          </a:blip>
          <a:stretch>
            <a:fillRect/>
          </a:stretch>
        </p:blipFill>
        <p:spPr>
          <a:xfrm>
            <a:off x="2368289" y="1632944"/>
            <a:ext cx="4534421" cy="4612219"/>
          </a:xfrm>
        </p:spPr>
      </p:pic>
    </p:spTree>
    <p:extLst>
      <p:ext uri="{BB962C8B-B14F-4D97-AF65-F5344CB8AC3E}">
        <p14:creationId xmlns:p14="http://schemas.microsoft.com/office/powerpoint/2010/main" val="12331386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200" y="669027"/>
            <a:ext cx="8102600" cy="1393198"/>
          </a:xfrm>
        </p:spPr>
        <p:txBody>
          <a:bodyPr/>
          <a:lstStyle/>
          <a:p>
            <a:pPr algn="ctr"/>
            <a:r>
              <a:rPr lang="en-US" b="0" dirty="0">
                <a:latin typeface="Century Gothic" panose="020B0502020202020204" pitchFamily="34" charset="0"/>
              </a:rPr>
              <a:t>Faculty Engagement</a:t>
            </a:r>
          </a:p>
        </p:txBody>
      </p:sp>
      <p:sp>
        <p:nvSpPr>
          <p:cNvPr id="3" name="Content Placeholder 2"/>
          <p:cNvSpPr>
            <a:spLocks noGrp="1"/>
          </p:cNvSpPr>
          <p:nvPr>
            <p:ph sz="quarter" idx="13"/>
          </p:nvPr>
        </p:nvSpPr>
        <p:spPr>
          <a:xfrm>
            <a:off x="584200" y="2548885"/>
            <a:ext cx="8102600" cy="895774"/>
          </a:xfrm>
        </p:spPr>
        <p:txBody>
          <a:bodyPr/>
          <a:lstStyle/>
          <a:p>
            <a:pPr marL="0" indent="0" algn="ctr">
              <a:buNone/>
            </a:pPr>
            <a:r>
              <a:rPr lang="en-US" sz="4400" b="0" dirty="0" smtClean="0">
                <a:latin typeface="Century Gothic" panose="020B0502020202020204" pitchFamily="34" charset="0"/>
              </a:rPr>
              <a:t>Make up </a:t>
            </a:r>
            <a:r>
              <a:rPr lang="en-US" sz="4400" b="0" dirty="0" smtClean="0">
                <a:solidFill>
                  <a:srgbClr val="FF0000"/>
                </a:solidFill>
                <a:latin typeface="Century Gothic" panose="020B0502020202020204" pitchFamily="34" charset="0"/>
              </a:rPr>
              <a:t>Milestones</a:t>
            </a:r>
          </a:p>
          <a:p>
            <a:pPr marL="0" indent="0" algn="ctr">
              <a:buNone/>
            </a:pPr>
            <a:r>
              <a:rPr lang="en-US" sz="4400" b="0" dirty="0">
                <a:latin typeface="Century Gothic" panose="020B0502020202020204" pitchFamily="34" charset="0"/>
              </a:rPr>
              <a:t>a</a:t>
            </a:r>
            <a:r>
              <a:rPr lang="en-US" sz="4400" b="0" dirty="0" smtClean="0">
                <a:latin typeface="Century Gothic" panose="020B0502020202020204" pitchFamily="34" charset="0"/>
              </a:rPr>
              <a:t>nd</a:t>
            </a:r>
          </a:p>
          <a:p>
            <a:pPr marL="0" indent="0" algn="ctr">
              <a:buNone/>
            </a:pPr>
            <a:r>
              <a:rPr lang="en-US" sz="4400" b="0" dirty="0" smtClean="0">
                <a:latin typeface="Century Gothic" panose="020B0502020202020204" pitchFamily="34" charset="0"/>
              </a:rPr>
              <a:t>Let everyone know</a:t>
            </a:r>
            <a:endParaRPr lang="en-US" sz="4400" b="0" dirty="0">
              <a:latin typeface="Century Gothic" panose="020B0502020202020204" pitchFamily="34" charset="0"/>
            </a:endParaRPr>
          </a:p>
          <a:p>
            <a:pPr marL="0" indent="0">
              <a:buNone/>
            </a:pPr>
            <a:endParaRPr lang="en-US" sz="4400" b="0" dirty="0">
              <a:latin typeface="Century Gothic" panose="020B0502020202020204" pitchFamily="34" charset="0"/>
            </a:endParaRPr>
          </a:p>
        </p:txBody>
      </p:sp>
    </p:spTree>
    <p:extLst>
      <p:ext uri="{BB962C8B-B14F-4D97-AF65-F5344CB8AC3E}">
        <p14:creationId xmlns:p14="http://schemas.microsoft.com/office/powerpoint/2010/main" val="31688237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0" dirty="0">
                <a:latin typeface="Century Gothic" panose="020B0502020202020204" pitchFamily="34" charset="0"/>
              </a:rPr>
              <a:t>Faculty Engagement</a:t>
            </a:r>
          </a:p>
        </p:txBody>
      </p:sp>
      <p:sp>
        <p:nvSpPr>
          <p:cNvPr id="3" name="Content Placeholder 2"/>
          <p:cNvSpPr>
            <a:spLocks noGrp="1"/>
          </p:cNvSpPr>
          <p:nvPr>
            <p:ph sz="quarter" idx="13"/>
          </p:nvPr>
        </p:nvSpPr>
        <p:spPr>
          <a:xfrm>
            <a:off x="584200" y="3125081"/>
            <a:ext cx="8102600" cy="895774"/>
          </a:xfrm>
        </p:spPr>
        <p:txBody>
          <a:bodyPr/>
          <a:lstStyle/>
          <a:p>
            <a:pPr marL="0" indent="0" algn="ctr">
              <a:buNone/>
            </a:pPr>
            <a:r>
              <a:rPr lang="en-US" sz="4400" b="0" dirty="0" smtClean="0">
                <a:solidFill>
                  <a:srgbClr val="FF0000"/>
                </a:solidFill>
                <a:latin typeface="Century Gothic" panose="020B0502020202020204" pitchFamily="34" charset="0"/>
              </a:rPr>
              <a:t>Listen</a:t>
            </a:r>
            <a:endParaRPr lang="en-US" sz="4400" b="0" dirty="0">
              <a:solidFill>
                <a:srgbClr val="FF0000"/>
              </a:solidFill>
              <a:latin typeface="Century Gothic" panose="020B0502020202020204" pitchFamily="34" charset="0"/>
            </a:endParaRPr>
          </a:p>
          <a:p>
            <a:pPr marL="0" indent="0">
              <a:buNone/>
            </a:pPr>
            <a:endParaRPr lang="en-US" sz="4400" b="0" dirty="0">
              <a:latin typeface="Century Gothic" panose="020B0502020202020204" pitchFamily="34" charset="0"/>
            </a:endParaRPr>
          </a:p>
        </p:txBody>
      </p:sp>
    </p:spTree>
    <p:extLst>
      <p:ext uri="{BB962C8B-B14F-4D97-AF65-F5344CB8AC3E}">
        <p14:creationId xmlns:p14="http://schemas.microsoft.com/office/powerpoint/2010/main" val="37612665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200" y="355877"/>
            <a:ext cx="8102600" cy="1393198"/>
          </a:xfrm>
        </p:spPr>
        <p:txBody>
          <a:bodyPr/>
          <a:lstStyle/>
          <a:p>
            <a:pPr algn="ctr"/>
            <a:r>
              <a:rPr lang="en-US" b="0" dirty="0">
                <a:latin typeface="Century Gothic" panose="020B0502020202020204" pitchFamily="34" charset="0"/>
              </a:rPr>
              <a:t>Faculty Engagement</a:t>
            </a:r>
          </a:p>
        </p:txBody>
      </p:sp>
      <p:pic>
        <p:nvPicPr>
          <p:cNvPr id="7" name="Content Placeholder 6"/>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701458" y="1551692"/>
            <a:ext cx="7868084" cy="4786492"/>
          </a:xfrm>
        </p:spPr>
      </p:pic>
    </p:spTree>
    <p:extLst>
      <p:ext uri="{BB962C8B-B14F-4D97-AF65-F5344CB8AC3E}">
        <p14:creationId xmlns:p14="http://schemas.microsoft.com/office/powerpoint/2010/main" val="16771003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0" dirty="0">
                <a:latin typeface="Century Gothic" panose="020B0502020202020204" pitchFamily="34" charset="0"/>
              </a:rPr>
              <a:t>Faculty Engagement</a:t>
            </a:r>
          </a:p>
        </p:txBody>
      </p:sp>
      <p:sp>
        <p:nvSpPr>
          <p:cNvPr id="3" name="Content Placeholder 2"/>
          <p:cNvSpPr>
            <a:spLocks noGrp="1"/>
          </p:cNvSpPr>
          <p:nvPr>
            <p:ph sz="quarter" idx="13"/>
          </p:nvPr>
        </p:nvSpPr>
        <p:spPr>
          <a:xfrm>
            <a:off x="584200" y="3316533"/>
            <a:ext cx="8102600" cy="783736"/>
          </a:xfrm>
        </p:spPr>
        <p:txBody>
          <a:bodyPr/>
          <a:lstStyle/>
          <a:p>
            <a:pPr marL="0" indent="0" algn="ctr">
              <a:buNone/>
            </a:pPr>
            <a:r>
              <a:rPr lang="en-US" sz="4400" b="0" dirty="0">
                <a:solidFill>
                  <a:srgbClr val="FF0000"/>
                </a:solidFill>
                <a:latin typeface="Century Gothic" panose="020B0502020202020204" pitchFamily="34" charset="0"/>
              </a:rPr>
              <a:t>Culture change</a:t>
            </a:r>
            <a:r>
              <a:rPr lang="en-US" sz="4400" b="0" dirty="0">
                <a:solidFill>
                  <a:srgbClr val="C00000"/>
                </a:solidFill>
                <a:latin typeface="Century Gothic" panose="020B0502020202020204" pitchFamily="34" charset="0"/>
              </a:rPr>
              <a:t> </a:t>
            </a:r>
            <a:r>
              <a:rPr lang="en-US" sz="4400" b="0" dirty="0">
                <a:latin typeface="Century Gothic" panose="020B0502020202020204" pitchFamily="34" charset="0"/>
              </a:rPr>
              <a:t>takes time</a:t>
            </a:r>
            <a:r>
              <a:rPr lang="en-US" sz="4400" dirty="0"/>
              <a:t/>
            </a:r>
            <a:br>
              <a:rPr lang="en-US" sz="4400" dirty="0"/>
            </a:br>
            <a:endParaRPr lang="en-US" sz="4400" b="0" dirty="0">
              <a:latin typeface="Century Gothic" panose="020B0502020202020204" pitchFamily="34" charset="0"/>
            </a:endParaRPr>
          </a:p>
        </p:txBody>
      </p:sp>
    </p:spTree>
    <p:extLst>
      <p:ext uri="{BB962C8B-B14F-4D97-AF65-F5344CB8AC3E}">
        <p14:creationId xmlns:p14="http://schemas.microsoft.com/office/powerpoint/2010/main" val="300088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0" dirty="0" smtClean="0">
                <a:latin typeface="Century Gothic" panose="020B0502020202020204" pitchFamily="34" charset="0"/>
              </a:rPr>
              <a:t>Staffing</a:t>
            </a:r>
            <a:endParaRPr lang="en-US" b="0" dirty="0">
              <a:latin typeface="Century Gothic" panose="020B0502020202020204" pitchFamily="34" charset="0"/>
            </a:endParaRPr>
          </a:p>
        </p:txBody>
      </p:sp>
      <p:sp>
        <p:nvSpPr>
          <p:cNvPr id="3" name="Content Placeholder 2"/>
          <p:cNvSpPr>
            <a:spLocks noGrp="1"/>
          </p:cNvSpPr>
          <p:nvPr>
            <p:ph sz="quarter" idx="13"/>
          </p:nvPr>
        </p:nvSpPr>
        <p:spPr>
          <a:xfrm>
            <a:off x="584200" y="3316533"/>
            <a:ext cx="8102600" cy="783736"/>
          </a:xfrm>
        </p:spPr>
        <p:txBody>
          <a:bodyPr/>
          <a:lstStyle/>
          <a:p>
            <a:pPr marL="0" indent="0" algn="ctr">
              <a:buNone/>
            </a:pPr>
            <a:r>
              <a:rPr lang="en-US" sz="4400" b="0" dirty="0" smtClean="0">
                <a:solidFill>
                  <a:srgbClr val="FF0000"/>
                </a:solidFill>
                <a:latin typeface="Century Gothic" panose="020B0502020202020204" pitchFamily="34" charset="0"/>
              </a:rPr>
              <a:t>What staff?</a:t>
            </a:r>
            <a:r>
              <a:rPr lang="en-US" sz="4400" dirty="0"/>
              <a:t/>
            </a:r>
            <a:br>
              <a:rPr lang="en-US" sz="4400" dirty="0"/>
            </a:br>
            <a:endParaRPr lang="en-US" sz="4400" b="0" dirty="0">
              <a:latin typeface="Century Gothic" panose="020B0502020202020204" pitchFamily="34" charset="0"/>
            </a:endParaRPr>
          </a:p>
        </p:txBody>
      </p:sp>
    </p:spTree>
    <p:extLst>
      <p:ext uri="{BB962C8B-B14F-4D97-AF65-F5344CB8AC3E}">
        <p14:creationId xmlns:p14="http://schemas.microsoft.com/office/powerpoint/2010/main" val="3838248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0" dirty="0" smtClean="0">
                <a:latin typeface="Century Gothic" panose="020B0502020202020204" pitchFamily="34" charset="0"/>
              </a:rPr>
              <a:t>Archbishop Alemany Library</a:t>
            </a:r>
            <a:endParaRPr lang="en-US" b="0" dirty="0">
              <a:latin typeface="Century Gothic" panose="020B0502020202020204" pitchFamily="34" charset="0"/>
            </a:endParaRPr>
          </a:p>
        </p:txBody>
      </p:sp>
      <p:sp>
        <p:nvSpPr>
          <p:cNvPr id="3" name="Content Placeholder 2"/>
          <p:cNvSpPr>
            <a:spLocks noGrp="1"/>
          </p:cNvSpPr>
          <p:nvPr>
            <p:ph sz="quarter" idx="13"/>
          </p:nvPr>
        </p:nvSpPr>
        <p:spPr>
          <a:xfrm>
            <a:off x="584200" y="2701546"/>
            <a:ext cx="8102600" cy="1574622"/>
          </a:xfrm>
        </p:spPr>
        <p:txBody>
          <a:bodyPr/>
          <a:lstStyle/>
          <a:p>
            <a:pPr marL="0" indent="0">
              <a:buNone/>
            </a:pPr>
            <a:r>
              <a:rPr lang="en-US" sz="4400" b="0" dirty="0" smtClean="0">
                <a:latin typeface="Century Gothic" panose="020B0502020202020204" pitchFamily="34" charset="0"/>
              </a:rPr>
              <a:t>6 Librarians</a:t>
            </a:r>
          </a:p>
          <a:p>
            <a:pPr marL="0" indent="0">
              <a:buNone/>
            </a:pPr>
            <a:r>
              <a:rPr lang="en-US" sz="4400" b="0" dirty="0" smtClean="0">
                <a:latin typeface="Century Gothic" panose="020B0502020202020204" pitchFamily="34" charset="0"/>
              </a:rPr>
              <a:t>3 Full-time staff</a:t>
            </a:r>
            <a:endParaRPr lang="en-US" sz="4400" b="0" dirty="0">
              <a:latin typeface="Century Gothic" panose="020B0502020202020204" pitchFamily="34" charset="0"/>
            </a:endParaRPr>
          </a:p>
        </p:txBody>
      </p:sp>
    </p:spTree>
    <p:extLst>
      <p:ext uri="{BB962C8B-B14F-4D97-AF65-F5344CB8AC3E}">
        <p14:creationId xmlns:p14="http://schemas.microsoft.com/office/powerpoint/2010/main" val="18035714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200" y="844391"/>
            <a:ext cx="8102600" cy="1393198"/>
          </a:xfrm>
        </p:spPr>
        <p:txBody>
          <a:bodyPr/>
          <a:lstStyle/>
          <a:p>
            <a:pPr algn="ctr"/>
            <a:r>
              <a:rPr lang="en-US" b="0" dirty="0" smtClean="0">
                <a:latin typeface="Century Gothic" panose="020B0502020202020204" pitchFamily="34" charset="0"/>
              </a:rPr>
              <a:t>Staffing</a:t>
            </a:r>
            <a:endParaRPr lang="en-US" b="0" dirty="0">
              <a:latin typeface="Century Gothic" panose="020B0502020202020204" pitchFamily="34" charset="0"/>
            </a:endParaRPr>
          </a:p>
        </p:txBody>
      </p:sp>
      <p:sp>
        <p:nvSpPr>
          <p:cNvPr id="3" name="Content Placeholder 2"/>
          <p:cNvSpPr>
            <a:spLocks noGrp="1"/>
          </p:cNvSpPr>
          <p:nvPr>
            <p:ph sz="quarter" idx="13"/>
          </p:nvPr>
        </p:nvSpPr>
        <p:spPr>
          <a:xfrm>
            <a:off x="584200" y="2878123"/>
            <a:ext cx="8102600" cy="783736"/>
          </a:xfrm>
        </p:spPr>
        <p:txBody>
          <a:bodyPr/>
          <a:lstStyle/>
          <a:p>
            <a:pPr marL="0" indent="0" algn="ctr">
              <a:buNone/>
            </a:pPr>
            <a:r>
              <a:rPr lang="en-US" sz="4400" b="0" dirty="0" smtClean="0">
                <a:solidFill>
                  <a:schemeClr val="tx1"/>
                </a:solidFill>
                <a:latin typeface="Century Gothic" panose="020B0502020202020204" pitchFamily="34" charset="0"/>
              </a:rPr>
              <a:t>Set up the IR so that </a:t>
            </a:r>
            <a:r>
              <a:rPr lang="en-US" sz="4400" b="0" dirty="0" smtClean="0">
                <a:solidFill>
                  <a:schemeClr val="tx1"/>
                </a:solidFill>
                <a:latin typeface="Century Gothic" panose="020B0502020202020204" pitchFamily="34" charset="0"/>
              </a:rPr>
              <a:t>students </a:t>
            </a:r>
            <a:r>
              <a:rPr lang="en-US" sz="4400" b="0" dirty="0" smtClean="0">
                <a:solidFill>
                  <a:schemeClr val="tx1"/>
                </a:solidFill>
                <a:latin typeface="Century Gothic" panose="020B0502020202020204" pitchFamily="34" charset="0"/>
              </a:rPr>
              <a:t>can deposit materials</a:t>
            </a:r>
            <a:r>
              <a:rPr lang="en-US" sz="4400" dirty="0"/>
              <a:t/>
            </a:r>
            <a:br>
              <a:rPr lang="en-US" sz="4400" dirty="0"/>
            </a:br>
            <a:endParaRPr lang="en-US" sz="4400" b="0" dirty="0">
              <a:latin typeface="Century Gothic" panose="020B0502020202020204" pitchFamily="34" charset="0"/>
            </a:endParaRPr>
          </a:p>
        </p:txBody>
      </p:sp>
    </p:spTree>
    <p:extLst>
      <p:ext uri="{BB962C8B-B14F-4D97-AF65-F5344CB8AC3E}">
        <p14:creationId xmlns:p14="http://schemas.microsoft.com/office/powerpoint/2010/main" val="26950092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200" y="443559"/>
            <a:ext cx="8102600" cy="1393198"/>
          </a:xfrm>
        </p:spPr>
        <p:txBody>
          <a:bodyPr/>
          <a:lstStyle/>
          <a:p>
            <a:pPr algn="ctr"/>
            <a:r>
              <a:rPr lang="en-US" b="0" dirty="0" smtClean="0">
                <a:latin typeface="Century Gothic" panose="020B0502020202020204" pitchFamily="34" charset="0"/>
              </a:rPr>
              <a:t>Staffing</a:t>
            </a:r>
            <a:endParaRPr lang="en-US" b="0" dirty="0">
              <a:latin typeface="Century Gothic" panose="020B0502020202020204" pitchFamily="34" charset="0"/>
            </a:endParaRPr>
          </a:p>
        </p:txBody>
      </p:sp>
      <p:pic>
        <p:nvPicPr>
          <p:cNvPr id="4" name="Content Placeholder 3"/>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655977" y="1991638"/>
            <a:ext cx="7828274" cy="3577312"/>
          </a:xfrm>
        </p:spPr>
      </p:pic>
    </p:spTree>
    <p:extLst>
      <p:ext uri="{BB962C8B-B14F-4D97-AF65-F5344CB8AC3E}">
        <p14:creationId xmlns:p14="http://schemas.microsoft.com/office/powerpoint/2010/main" val="168301674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0" dirty="0" smtClean="0">
                <a:latin typeface="Century Gothic" panose="020B0502020202020204" pitchFamily="34" charset="0"/>
              </a:rPr>
              <a:t>Staffing</a:t>
            </a:r>
            <a:endParaRPr lang="en-US" b="0" dirty="0">
              <a:latin typeface="Century Gothic" panose="020B0502020202020204" pitchFamily="34" charset="0"/>
            </a:endParaRPr>
          </a:p>
        </p:txBody>
      </p:sp>
      <p:sp>
        <p:nvSpPr>
          <p:cNvPr id="3" name="Content Placeholder 2"/>
          <p:cNvSpPr>
            <a:spLocks noGrp="1"/>
          </p:cNvSpPr>
          <p:nvPr>
            <p:ph sz="quarter" idx="13"/>
          </p:nvPr>
        </p:nvSpPr>
        <p:spPr>
          <a:xfrm>
            <a:off x="584200" y="3316533"/>
            <a:ext cx="8102600" cy="783736"/>
          </a:xfrm>
        </p:spPr>
        <p:txBody>
          <a:bodyPr/>
          <a:lstStyle/>
          <a:p>
            <a:pPr marL="0" indent="0" algn="ctr">
              <a:buNone/>
            </a:pPr>
            <a:r>
              <a:rPr lang="en-US" sz="4400" b="0" dirty="0" smtClean="0">
                <a:solidFill>
                  <a:schemeClr val="tx1"/>
                </a:solidFill>
                <a:latin typeface="Century Gothic" panose="020B0502020202020204" pitchFamily="34" charset="0"/>
              </a:rPr>
              <a:t>Recruit </a:t>
            </a:r>
            <a:r>
              <a:rPr lang="en-US" sz="4400" b="0" dirty="0" smtClean="0">
                <a:solidFill>
                  <a:srgbClr val="FF0000"/>
                </a:solidFill>
                <a:latin typeface="Century Gothic" panose="020B0502020202020204" pitchFamily="34" charset="0"/>
              </a:rPr>
              <a:t>your colleagues</a:t>
            </a:r>
            <a:endParaRPr lang="en-US" sz="4400" b="0" dirty="0">
              <a:latin typeface="Century Gothic" panose="020B0502020202020204" pitchFamily="34" charset="0"/>
            </a:endParaRPr>
          </a:p>
        </p:txBody>
      </p:sp>
    </p:spTree>
    <p:extLst>
      <p:ext uri="{BB962C8B-B14F-4D97-AF65-F5344CB8AC3E}">
        <p14:creationId xmlns:p14="http://schemas.microsoft.com/office/powerpoint/2010/main" val="31682694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200" y="694079"/>
            <a:ext cx="8102600" cy="1393198"/>
          </a:xfrm>
        </p:spPr>
        <p:txBody>
          <a:bodyPr/>
          <a:lstStyle/>
          <a:p>
            <a:pPr algn="ctr"/>
            <a:r>
              <a:rPr lang="en-US" b="0" dirty="0" smtClean="0">
                <a:latin typeface="Century Gothic" panose="020B0502020202020204" pitchFamily="34" charset="0"/>
              </a:rPr>
              <a:t>Staffing</a:t>
            </a:r>
            <a:endParaRPr lang="en-US" b="0" dirty="0">
              <a:latin typeface="Century Gothic" panose="020B0502020202020204" pitchFamily="34" charset="0"/>
            </a:endParaRPr>
          </a:p>
        </p:txBody>
      </p:sp>
      <p:sp>
        <p:nvSpPr>
          <p:cNvPr id="3" name="Content Placeholder 2"/>
          <p:cNvSpPr>
            <a:spLocks noGrp="1"/>
          </p:cNvSpPr>
          <p:nvPr>
            <p:ph sz="quarter" idx="13"/>
          </p:nvPr>
        </p:nvSpPr>
        <p:spPr>
          <a:xfrm>
            <a:off x="584200" y="2514869"/>
            <a:ext cx="8102600" cy="1706404"/>
          </a:xfrm>
        </p:spPr>
        <p:txBody>
          <a:bodyPr/>
          <a:lstStyle/>
          <a:p>
            <a:pPr marL="0" indent="0" algn="ctr">
              <a:buNone/>
            </a:pPr>
            <a:r>
              <a:rPr lang="en-US" sz="4400" b="0" dirty="0" smtClean="0">
                <a:solidFill>
                  <a:schemeClr val="tx1"/>
                </a:solidFill>
                <a:latin typeface="Century Gothic" panose="020B0502020202020204" pitchFamily="34" charset="0"/>
              </a:rPr>
              <a:t>Hosted IR?</a:t>
            </a:r>
          </a:p>
          <a:p>
            <a:pPr marL="0" indent="0" algn="ctr">
              <a:buNone/>
            </a:pPr>
            <a:r>
              <a:rPr lang="en-US" sz="4400" b="0" dirty="0" smtClean="0">
                <a:solidFill>
                  <a:srgbClr val="FF0000"/>
                </a:solidFill>
                <a:latin typeface="Century Gothic" panose="020B0502020202020204" pitchFamily="34" charset="0"/>
              </a:rPr>
              <a:t>Tech Support </a:t>
            </a:r>
            <a:r>
              <a:rPr lang="en-US" sz="4400" b="0" dirty="0" smtClean="0">
                <a:solidFill>
                  <a:schemeClr val="tx1"/>
                </a:solidFill>
                <a:latin typeface="Century Gothic" panose="020B0502020202020204" pitchFamily="34" charset="0"/>
                <a:sym typeface="Wingdings" panose="05000000000000000000" pitchFamily="2" charset="2"/>
              </a:rPr>
              <a:t></a:t>
            </a:r>
            <a:endParaRPr lang="en-US" sz="4400" b="0" dirty="0">
              <a:latin typeface="Century Gothic" panose="020B0502020202020204" pitchFamily="34" charset="0"/>
            </a:endParaRPr>
          </a:p>
        </p:txBody>
      </p:sp>
    </p:spTree>
    <p:extLst>
      <p:ext uri="{BB962C8B-B14F-4D97-AF65-F5344CB8AC3E}">
        <p14:creationId xmlns:p14="http://schemas.microsoft.com/office/powerpoint/2010/main" val="378083352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200" y="706605"/>
            <a:ext cx="8102600" cy="1393198"/>
          </a:xfrm>
        </p:spPr>
        <p:txBody>
          <a:bodyPr/>
          <a:lstStyle/>
          <a:p>
            <a:pPr algn="ctr"/>
            <a:r>
              <a:rPr lang="en-US" b="0" dirty="0" smtClean="0">
                <a:latin typeface="Century Gothic" panose="020B0502020202020204" pitchFamily="34" charset="0"/>
              </a:rPr>
              <a:t>Staffing</a:t>
            </a:r>
            <a:endParaRPr lang="en-US" b="0" dirty="0">
              <a:latin typeface="Century Gothic" panose="020B0502020202020204" pitchFamily="34" charset="0"/>
            </a:endParaRPr>
          </a:p>
        </p:txBody>
      </p:sp>
      <p:sp>
        <p:nvSpPr>
          <p:cNvPr id="3" name="Content Placeholder 2"/>
          <p:cNvSpPr>
            <a:spLocks noGrp="1"/>
          </p:cNvSpPr>
          <p:nvPr>
            <p:ph sz="quarter" idx="13"/>
          </p:nvPr>
        </p:nvSpPr>
        <p:spPr>
          <a:xfrm>
            <a:off x="325676" y="2477291"/>
            <a:ext cx="8461332" cy="2132288"/>
          </a:xfrm>
        </p:spPr>
        <p:txBody>
          <a:bodyPr/>
          <a:lstStyle/>
          <a:p>
            <a:pPr marL="0" indent="0">
              <a:buNone/>
            </a:pPr>
            <a:r>
              <a:rPr lang="en-US" sz="4400" b="0" dirty="0" smtClean="0">
                <a:solidFill>
                  <a:schemeClr val="tx1"/>
                </a:solidFill>
                <a:latin typeface="Century Gothic" panose="020B0502020202020204" pitchFamily="34" charset="0"/>
              </a:rPr>
              <a:t>Create a </a:t>
            </a:r>
            <a:r>
              <a:rPr lang="en-US" sz="4400" b="0" dirty="0" smtClean="0">
                <a:solidFill>
                  <a:srgbClr val="FF0000"/>
                </a:solidFill>
                <a:latin typeface="Century Gothic" panose="020B0502020202020204" pitchFamily="34" charset="0"/>
              </a:rPr>
              <a:t>collection development policy </a:t>
            </a:r>
            <a:r>
              <a:rPr lang="en-US" sz="4400" b="0" dirty="0" smtClean="0">
                <a:solidFill>
                  <a:schemeClr val="tx1"/>
                </a:solidFill>
                <a:latin typeface="Century Gothic" panose="020B0502020202020204" pitchFamily="34" charset="0"/>
              </a:rPr>
              <a:t>for the IR</a:t>
            </a:r>
          </a:p>
        </p:txBody>
      </p:sp>
      <p:sp>
        <p:nvSpPr>
          <p:cNvPr id="4" name="TextBox 3"/>
          <p:cNvSpPr txBox="1"/>
          <p:nvPr/>
        </p:nvSpPr>
        <p:spPr>
          <a:xfrm>
            <a:off x="902744" y="5674290"/>
            <a:ext cx="7465512" cy="646331"/>
          </a:xfrm>
          <a:prstGeom prst="rect">
            <a:avLst/>
          </a:prstGeom>
          <a:noFill/>
        </p:spPr>
        <p:txBody>
          <a:bodyPr wrap="square" rtlCol="0">
            <a:spAutoFit/>
          </a:bodyPr>
          <a:lstStyle/>
          <a:p>
            <a:r>
              <a:rPr lang="en-US" dirty="0" smtClean="0">
                <a:latin typeface="Century Gothic" panose="020B0502020202020204" pitchFamily="34" charset="0"/>
              </a:rPr>
              <a:t>You can find ours at </a:t>
            </a:r>
            <a:r>
              <a:rPr lang="en-US" dirty="0" smtClean="0">
                <a:latin typeface="Century Gothic" panose="020B0502020202020204" pitchFamily="34" charset="0"/>
                <a:hlinkClick r:id="rId3"/>
              </a:rPr>
              <a:t>http</a:t>
            </a:r>
            <a:r>
              <a:rPr lang="en-US" dirty="0">
                <a:latin typeface="Century Gothic" panose="020B0502020202020204" pitchFamily="34" charset="0"/>
                <a:hlinkClick r:id="rId3"/>
              </a:rPr>
              <a:t>://scholar.dominican.edu/all-faculty/54/</a:t>
            </a:r>
            <a:endParaRPr lang="en-US" dirty="0">
              <a:latin typeface="Century Gothic" panose="020B0502020202020204" pitchFamily="34" charset="0"/>
            </a:endParaRPr>
          </a:p>
          <a:p>
            <a:endParaRPr lang="en-US" dirty="0"/>
          </a:p>
        </p:txBody>
      </p:sp>
    </p:spTree>
    <p:extLst>
      <p:ext uri="{BB962C8B-B14F-4D97-AF65-F5344CB8AC3E}">
        <p14:creationId xmlns:p14="http://schemas.microsoft.com/office/powerpoint/2010/main" val="9568974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0" dirty="0" smtClean="0">
                <a:latin typeface="Century Gothic" panose="020B0502020202020204" pitchFamily="34" charset="0"/>
              </a:rPr>
              <a:t>Staffing</a:t>
            </a:r>
            <a:endParaRPr lang="en-US" b="0" dirty="0">
              <a:latin typeface="Century Gothic" panose="020B0502020202020204" pitchFamily="34" charset="0"/>
            </a:endParaRPr>
          </a:p>
        </p:txBody>
      </p:sp>
      <p:sp>
        <p:nvSpPr>
          <p:cNvPr id="3" name="Content Placeholder 2"/>
          <p:cNvSpPr>
            <a:spLocks noGrp="1"/>
          </p:cNvSpPr>
          <p:nvPr>
            <p:ph sz="quarter" idx="13"/>
          </p:nvPr>
        </p:nvSpPr>
        <p:spPr>
          <a:xfrm>
            <a:off x="584200" y="2865596"/>
            <a:ext cx="8102600" cy="1631247"/>
          </a:xfrm>
        </p:spPr>
        <p:txBody>
          <a:bodyPr/>
          <a:lstStyle/>
          <a:p>
            <a:pPr marL="0" indent="0" algn="ctr">
              <a:buNone/>
            </a:pPr>
            <a:r>
              <a:rPr lang="en-US" sz="4400" b="0" dirty="0" smtClean="0">
                <a:solidFill>
                  <a:srgbClr val="FF0000"/>
                </a:solidFill>
                <a:latin typeface="Century Gothic" panose="020B0502020202020204" pitchFamily="34" charset="0"/>
              </a:rPr>
              <a:t>Set parameters </a:t>
            </a:r>
            <a:r>
              <a:rPr lang="en-US" sz="4400" b="0" dirty="0" smtClean="0">
                <a:solidFill>
                  <a:schemeClr val="tx1"/>
                </a:solidFill>
                <a:latin typeface="Century Gothic" panose="020B0502020202020204" pitchFamily="34" charset="0"/>
              </a:rPr>
              <a:t>of what you will and won’t do for patrons</a:t>
            </a:r>
            <a:endParaRPr lang="en-US" sz="4400" b="0" dirty="0">
              <a:latin typeface="Century Gothic" panose="020B0502020202020204" pitchFamily="34" charset="0"/>
            </a:endParaRPr>
          </a:p>
        </p:txBody>
      </p:sp>
    </p:spTree>
    <p:extLst>
      <p:ext uri="{BB962C8B-B14F-4D97-AF65-F5344CB8AC3E}">
        <p14:creationId xmlns:p14="http://schemas.microsoft.com/office/powerpoint/2010/main" val="118160173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0" dirty="0" smtClean="0">
                <a:latin typeface="Century Gothic" panose="020B0502020202020204" pitchFamily="34" charset="0"/>
              </a:rPr>
              <a:t>Staffing</a:t>
            </a:r>
            <a:endParaRPr lang="en-US" b="0" dirty="0">
              <a:latin typeface="Century Gothic" panose="020B0502020202020204" pitchFamily="34" charset="0"/>
            </a:endParaRPr>
          </a:p>
        </p:txBody>
      </p:sp>
      <p:sp>
        <p:nvSpPr>
          <p:cNvPr id="3" name="Content Placeholder 2"/>
          <p:cNvSpPr>
            <a:spLocks noGrp="1"/>
          </p:cNvSpPr>
          <p:nvPr>
            <p:ph sz="quarter" idx="13"/>
          </p:nvPr>
        </p:nvSpPr>
        <p:spPr>
          <a:xfrm>
            <a:off x="612346" y="2672957"/>
            <a:ext cx="8102600" cy="2306820"/>
          </a:xfrm>
        </p:spPr>
        <p:txBody>
          <a:bodyPr/>
          <a:lstStyle/>
          <a:p>
            <a:pPr marL="0" indent="0" algn="ctr">
              <a:buNone/>
            </a:pPr>
            <a:r>
              <a:rPr lang="en-US" sz="4400" b="0" dirty="0" smtClean="0">
                <a:solidFill>
                  <a:srgbClr val="FF0000"/>
                </a:solidFill>
                <a:latin typeface="Century Gothic" panose="020B0502020202020204" pitchFamily="34" charset="0"/>
              </a:rPr>
              <a:t>Time…</a:t>
            </a:r>
          </a:p>
          <a:p>
            <a:pPr marL="0" indent="0" algn="ctr">
              <a:buNone/>
            </a:pPr>
            <a:r>
              <a:rPr lang="en-US" sz="4400" b="0" dirty="0">
                <a:solidFill>
                  <a:srgbClr val="FF0000"/>
                </a:solidFill>
                <a:latin typeface="Century Gothic" panose="020B0502020202020204" pitchFamily="34" charset="0"/>
              </a:rPr>
              <a:t>I</a:t>
            </a:r>
            <a:r>
              <a:rPr lang="en-US" sz="4400" b="0" dirty="0" smtClean="0">
                <a:solidFill>
                  <a:srgbClr val="FF0000"/>
                </a:solidFill>
                <a:latin typeface="Century Gothic" panose="020B0502020202020204" pitchFamily="34" charset="0"/>
              </a:rPr>
              <a:t>t’s</a:t>
            </a:r>
            <a:r>
              <a:rPr lang="en-US" sz="4400" b="0" dirty="0" smtClean="0">
                <a:solidFill>
                  <a:schemeClr val="tx1"/>
                </a:solidFill>
                <a:latin typeface="Century Gothic" panose="020B0502020202020204" pitchFamily="34" charset="0"/>
              </a:rPr>
              <a:t> </a:t>
            </a:r>
            <a:r>
              <a:rPr lang="en-US" sz="4400" b="0" dirty="0" smtClean="0">
                <a:solidFill>
                  <a:srgbClr val="FF0000"/>
                </a:solidFill>
                <a:latin typeface="Century Gothic" panose="020B0502020202020204" pitchFamily="34" charset="0"/>
              </a:rPr>
              <a:t>up to you</a:t>
            </a:r>
            <a:r>
              <a:rPr lang="en-US" sz="4400" b="0" dirty="0" smtClean="0">
                <a:solidFill>
                  <a:schemeClr val="tx1"/>
                </a:solidFill>
                <a:latin typeface="Century Gothic" panose="020B0502020202020204" pitchFamily="34" charset="0"/>
              </a:rPr>
              <a:t> and how much you want to put into it.</a:t>
            </a:r>
            <a:r>
              <a:rPr lang="en-US" sz="4400" dirty="0"/>
              <a:t/>
            </a:r>
            <a:br>
              <a:rPr lang="en-US" sz="4400" dirty="0"/>
            </a:br>
            <a:endParaRPr lang="en-US" sz="4400" b="0" dirty="0">
              <a:latin typeface="Century Gothic" panose="020B0502020202020204" pitchFamily="34" charset="0"/>
            </a:endParaRPr>
          </a:p>
        </p:txBody>
      </p:sp>
    </p:spTree>
    <p:extLst>
      <p:ext uri="{BB962C8B-B14F-4D97-AF65-F5344CB8AC3E}">
        <p14:creationId xmlns:p14="http://schemas.microsoft.com/office/powerpoint/2010/main" val="274411749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0" dirty="0" smtClean="0">
                <a:latin typeface="Century Gothic" panose="020B0502020202020204" pitchFamily="34" charset="0"/>
              </a:rPr>
              <a:t>Staffing</a:t>
            </a:r>
            <a:endParaRPr lang="en-US" b="0" dirty="0">
              <a:latin typeface="Century Gothic" panose="020B0502020202020204" pitchFamily="34" charset="0"/>
            </a:endParaRPr>
          </a:p>
        </p:txBody>
      </p:sp>
      <p:sp>
        <p:nvSpPr>
          <p:cNvPr id="3" name="Content Placeholder 2"/>
          <p:cNvSpPr>
            <a:spLocks noGrp="1"/>
          </p:cNvSpPr>
          <p:nvPr>
            <p:ph sz="quarter" idx="13"/>
          </p:nvPr>
        </p:nvSpPr>
        <p:spPr>
          <a:xfrm>
            <a:off x="584200" y="3316533"/>
            <a:ext cx="8102600" cy="783736"/>
          </a:xfrm>
        </p:spPr>
        <p:txBody>
          <a:bodyPr/>
          <a:lstStyle/>
          <a:p>
            <a:pPr marL="0" indent="0" algn="ctr">
              <a:buNone/>
            </a:pPr>
            <a:r>
              <a:rPr lang="en-US" sz="4400" b="0" dirty="0" smtClean="0">
                <a:solidFill>
                  <a:schemeClr val="tx1"/>
                </a:solidFill>
                <a:latin typeface="Century Gothic" panose="020B0502020202020204" pitchFamily="34" charset="0"/>
              </a:rPr>
              <a:t>Tools I use…</a:t>
            </a:r>
            <a:r>
              <a:rPr lang="en-US" sz="4400" dirty="0"/>
              <a:t/>
            </a:r>
            <a:br>
              <a:rPr lang="en-US" sz="4400" dirty="0"/>
            </a:br>
            <a:endParaRPr lang="en-US" sz="4400" b="0" dirty="0">
              <a:latin typeface="Century Gothic" panose="020B0502020202020204" pitchFamily="34" charset="0"/>
            </a:endParaRPr>
          </a:p>
        </p:txBody>
      </p:sp>
    </p:spTree>
    <p:extLst>
      <p:ext uri="{BB962C8B-B14F-4D97-AF65-F5344CB8AC3E}">
        <p14:creationId xmlns:p14="http://schemas.microsoft.com/office/powerpoint/2010/main" val="293731349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0" dirty="0" smtClean="0">
                <a:latin typeface="Century Gothic" panose="020B0502020202020204" pitchFamily="34" charset="0"/>
              </a:rPr>
              <a:t>Staffing</a:t>
            </a:r>
            <a:endParaRPr lang="en-US" b="0" dirty="0">
              <a:latin typeface="Century Gothic" panose="020B0502020202020204" pitchFamily="34" charset="0"/>
            </a:endParaRPr>
          </a:p>
        </p:txBody>
      </p:sp>
      <p:sp>
        <p:nvSpPr>
          <p:cNvPr id="3" name="Content Placeholder 2"/>
          <p:cNvSpPr>
            <a:spLocks noGrp="1"/>
          </p:cNvSpPr>
          <p:nvPr>
            <p:ph sz="quarter" idx="13"/>
          </p:nvPr>
        </p:nvSpPr>
        <p:spPr>
          <a:xfrm>
            <a:off x="584200" y="3316533"/>
            <a:ext cx="8102600" cy="783736"/>
          </a:xfrm>
        </p:spPr>
        <p:txBody>
          <a:bodyPr/>
          <a:lstStyle/>
          <a:p>
            <a:pPr marL="0" indent="0" algn="ctr">
              <a:buNone/>
            </a:pPr>
            <a:r>
              <a:rPr lang="en-US" sz="4400" b="0" dirty="0">
                <a:solidFill>
                  <a:srgbClr val="FF0000"/>
                </a:solidFill>
                <a:latin typeface="Century Gothic" panose="020B0502020202020204" pitchFamily="34" charset="0"/>
              </a:rPr>
              <a:t>Borrow</a:t>
            </a:r>
            <a:r>
              <a:rPr lang="en-US" sz="4400" b="0" dirty="0">
                <a:latin typeface="Century Gothic" panose="020B0502020202020204" pitchFamily="34" charset="0"/>
              </a:rPr>
              <a:t> shamelessly</a:t>
            </a:r>
          </a:p>
          <a:p>
            <a:pPr marL="0" indent="0" algn="ctr">
              <a:buNone/>
            </a:pPr>
            <a:r>
              <a:rPr lang="en-US" sz="4400" dirty="0"/>
              <a:t/>
            </a:r>
            <a:br>
              <a:rPr lang="en-US" sz="4400" dirty="0"/>
            </a:br>
            <a:endParaRPr lang="en-US" sz="4400" b="0" dirty="0">
              <a:latin typeface="Century Gothic" panose="020B0502020202020204" pitchFamily="34" charset="0"/>
            </a:endParaRPr>
          </a:p>
        </p:txBody>
      </p:sp>
    </p:spTree>
    <p:extLst>
      <p:ext uri="{BB962C8B-B14F-4D97-AF65-F5344CB8AC3E}">
        <p14:creationId xmlns:p14="http://schemas.microsoft.com/office/powerpoint/2010/main" val="344153870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0" dirty="0" smtClean="0">
                <a:latin typeface="Century Gothic" panose="020B0502020202020204" pitchFamily="34" charset="0"/>
              </a:rPr>
              <a:t>Be Careful of What You Ask For</a:t>
            </a:r>
            <a:endParaRPr lang="en-US" b="0" dirty="0">
              <a:latin typeface="Century Gothic" panose="020B0502020202020204" pitchFamily="34" charset="0"/>
            </a:endParaRPr>
          </a:p>
        </p:txBody>
      </p:sp>
      <p:sp>
        <p:nvSpPr>
          <p:cNvPr id="3" name="Content Placeholder 2"/>
          <p:cNvSpPr>
            <a:spLocks noGrp="1"/>
          </p:cNvSpPr>
          <p:nvPr>
            <p:ph sz="quarter" idx="13"/>
          </p:nvPr>
        </p:nvSpPr>
        <p:spPr>
          <a:xfrm>
            <a:off x="584200" y="2757732"/>
            <a:ext cx="8102600" cy="2881067"/>
          </a:xfrm>
        </p:spPr>
        <p:txBody>
          <a:bodyPr/>
          <a:lstStyle/>
          <a:p>
            <a:r>
              <a:rPr lang="en-US" sz="2400" b="0" dirty="0">
                <a:latin typeface="Century Gothic" panose="020B0502020202020204" pitchFamily="34" charset="0"/>
              </a:rPr>
              <a:t>Co-chairing student </a:t>
            </a:r>
            <a:r>
              <a:rPr lang="en-US" sz="2400" b="0" dirty="0" smtClean="0">
                <a:latin typeface="Century Gothic" panose="020B0502020202020204" pitchFamily="34" charset="0"/>
              </a:rPr>
              <a:t>conference</a:t>
            </a:r>
          </a:p>
          <a:p>
            <a:r>
              <a:rPr lang="en-US" sz="2400" b="0" dirty="0" smtClean="0">
                <a:latin typeface="Century Gothic" panose="020B0502020202020204" pitchFamily="34" charset="0"/>
              </a:rPr>
              <a:t>Starting an OER program</a:t>
            </a:r>
          </a:p>
          <a:p>
            <a:r>
              <a:rPr lang="en-US" sz="2400" b="0" dirty="0" smtClean="0">
                <a:latin typeface="Century Gothic" panose="020B0502020202020204" pitchFamily="34" charset="0"/>
              </a:rPr>
              <a:t>Created a online guide for theses</a:t>
            </a:r>
            <a:endParaRPr lang="en-US" sz="2400" b="0" dirty="0">
              <a:latin typeface="Century Gothic" panose="020B0502020202020204" pitchFamily="34" charset="0"/>
            </a:endParaRPr>
          </a:p>
          <a:p>
            <a:r>
              <a:rPr lang="en-US" sz="2400" b="0" dirty="0">
                <a:latin typeface="Century Gothic" panose="020B0502020202020204" pitchFamily="34" charset="0"/>
              </a:rPr>
              <a:t>Departments </a:t>
            </a:r>
            <a:r>
              <a:rPr lang="en-US" sz="2400" b="0" dirty="0" smtClean="0">
                <a:latin typeface="Century Gothic" panose="020B0502020202020204" pitchFamily="34" charset="0"/>
              </a:rPr>
              <a:t>starting </a:t>
            </a:r>
            <a:r>
              <a:rPr lang="en-US" sz="2400" b="0" dirty="0">
                <a:latin typeface="Century Gothic" panose="020B0502020202020204" pitchFamily="34" charset="0"/>
              </a:rPr>
              <a:t>to use SW for faculty profiles on the University website</a:t>
            </a:r>
          </a:p>
          <a:p>
            <a:r>
              <a:rPr lang="en-US" sz="2400" b="0" dirty="0" smtClean="0">
                <a:latin typeface="Century Gothic" panose="020B0502020202020204" pitchFamily="34" charset="0"/>
              </a:rPr>
              <a:t>People </a:t>
            </a:r>
            <a:r>
              <a:rPr lang="en-US" sz="2400" b="0" dirty="0">
                <a:latin typeface="Century Gothic" panose="020B0502020202020204" pitchFamily="34" charset="0"/>
              </a:rPr>
              <a:t>are now coming to me with SelectedWorks </a:t>
            </a:r>
            <a:r>
              <a:rPr lang="en-US" sz="2400" b="0" dirty="0" smtClean="0">
                <a:latin typeface="Century Gothic" panose="020B0502020202020204" pitchFamily="34" charset="0"/>
              </a:rPr>
              <a:t>requests</a:t>
            </a:r>
          </a:p>
          <a:p>
            <a:r>
              <a:rPr lang="en-US" sz="2400" b="0" dirty="0" smtClean="0">
                <a:latin typeface="Century Gothic" panose="020B0502020202020204" pitchFamily="34" charset="0"/>
              </a:rPr>
              <a:t>And more…</a:t>
            </a:r>
            <a:endParaRPr lang="en-US" sz="2400" b="0" dirty="0">
              <a:latin typeface="Century Gothic" panose="020B0502020202020204" pitchFamily="34" charset="0"/>
            </a:endParaRPr>
          </a:p>
          <a:p>
            <a:pPr marL="0" indent="0" algn="ctr">
              <a:buNone/>
            </a:pPr>
            <a:r>
              <a:rPr lang="en-US" sz="4400" dirty="0">
                <a:latin typeface="Century Gothic" panose="020B0502020202020204" pitchFamily="34" charset="0"/>
              </a:rPr>
              <a:t/>
            </a:r>
            <a:br>
              <a:rPr lang="en-US" sz="4400" dirty="0">
                <a:latin typeface="Century Gothic" panose="020B0502020202020204" pitchFamily="34" charset="0"/>
              </a:rPr>
            </a:br>
            <a:endParaRPr lang="en-US" sz="4400" b="0" dirty="0">
              <a:latin typeface="Century Gothic" panose="020B0502020202020204" pitchFamily="34" charset="0"/>
            </a:endParaRPr>
          </a:p>
        </p:txBody>
      </p:sp>
    </p:spTree>
    <p:extLst>
      <p:ext uri="{BB962C8B-B14F-4D97-AF65-F5344CB8AC3E}">
        <p14:creationId xmlns:p14="http://schemas.microsoft.com/office/powerpoint/2010/main" val="26481169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0" dirty="0" smtClean="0">
                <a:latin typeface="Century Gothic" panose="020B0502020202020204" pitchFamily="34" charset="0"/>
              </a:rPr>
              <a:t>Institutional Repository Staff</a:t>
            </a:r>
            <a:endParaRPr lang="en-US" b="0" dirty="0">
              <a:latin typeface="Century Gothic" panose="020B0502020202020204" pitchFamily="34" charset="0"/>
            </a:endParaRPr>
          </a:p>
        </p:txBody>
      </p:sp>
      <p:sp>
        <p:nvSpPr>
          <p:cNvPr id="3" name="Content Placeholder 2"/>
          <p:cNvSpPr>
            <a:spLocks noGrp="1"/>
          </p:cNvSpPr>
          <p:nvPr>
            <p:ph sz="quarter" idx="13"/>
          </p:nvPr>
        </p:nvSpPr>
        <p:spPr>
          <a:xfrm>
            <a:off x="584200" y="2791192"/>
            <a:ext cx="8102600" cy="1332575"/>
          </a:xfrm>
        </p:spPr>
        <p:txBody>
          <a:bodyPr/>
          <a:lstStyle/>
          <a:p>
            <a:pPr marL="0" indent="0" algn="ctr">
              <a:buNone/>
            </a:pPr>
            <a:r>
              <a:rPr lang="en-US" sz="8800" b="0" dirty="0" smtClean="0">
                <a:latin typeface="Century Gothic" panose="020B0502020202020204" pitchFamily="34" charset="0"/>
              </a:rPr>
              <a:t>1</a:t>
            </a:r>
            <a:endParaRPr lang="en-US" sz="8800" b="0" dirty="0">
              <a:latin typeface="Century Gothic" panose="020B0502020202020204" pitchFamily="34" charset="0"/>
            </a:endParaRPr>
          </a:p>
        </p:txBody>
      </p:sp>
    </p:spTree>
    <p:extLst>
      <p:ext uri="{BB962C8B-B14F-4D97-AF65-F5344CB8AC3E}">
        <p14:creationId xmlns:p14="http://schemas.microsoft.com/office/powerpoint/2010/main" val="140346510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200" y="969651"/>
            <a:ext cx="8102600" cy="1393198"/>
          </a:xfrm>
        </p:spPr>
        <p:txBody>
          <a:bodyPr/>
          <a:lstStyle/>
          <a:p>
            <a:pPr algn="ctr"/>
            <a:r>
              <a:rPr lang="en-US" b="0" dirty="0" smtClean="0">
                <a:latin typeface="Century Gothic" panose="020B0502020202020204" pitchFamily="34" charset="0"/>
              </a:rPr>
              <a:t>References I Used When Pitching the IR</a:t>
            </a:r>
            <a:endParaRPr lang="en-US" b="0" dirty="0">
              <a:latin typeface="Century Gothic" panose="020B0502020202020204" pitchFamily="34" charset="0"/>
            </a:endParaRPr>
          </a:p>
        </p:txBody>
      </p:sp>
      <p:sp>
        <p:nvSpPr>
          <p:cNvPr id="3" name="Content Placeholder 2"/>
          <p:cNvSpPr>
            <a:spLocks noGrp="1"/>
          </p:cNvSpPr>
          <p:nvPr>
            <p:ph sz="quarter" idx="13"/>
          </p:nvPr>
        </p:nvSpPr>
        <p:spPr>
          <a:xfrm>
            <a:off x="584200" y="2519738"/>
            <a:ext cx="8102600" cy="3668468"/>
          </a:xfrm>
        </p:spPr>
        <p:txBody>
          <a:bodyPr/>
          <a:lstStyle/>
          <a:p>
            <a:r>
              <a:rPr lang="en-US" sz="1400" b="0" dirty="0" err="1">
                <a:latin typeface="Century Gothic" panose="020B0502020202020204" pitchFamily="34" charset="0"/>
              </a:rPr>
              <a:t>Bankier</a:t>
            </a:r>
            <a:r>
              <a:rPr lang="en-US" sz="1400" b="0" dirty="0">
                <a:latin typeface="Century Gothic" panose="020B0502020202020204" pitchFamily="34" charset="0"/>
              </a:rPr>
              <a:t>, J., &amp; Cowan, K. (2009). </a:t>
            </a:r>
            <a:r>
              <a:rPr lang="en-US" sz="1400" b="0" i="1" dirty="0">
                <a:latin typeface="Century Gothic" panose="020B0502020202020204" pitchFamily="34" charset="0"/>
              </a:rPr>
              <a:t>Making the case for an institutional repository to your provost. </a:t>
            </a:r>
            <a:r>
              <a:rPr lang="en-US" sz="1400" b="0" dirty="0">
                <a:latin typeface="Century Gothic" panose="020B0502020202020204" pitchFamily="34" charset="0"/>
              </a:rPr>
              <a:t>Unpublished manuscript. Retrieved July 29, 2015, Retrieved from </a:t>
            </a:r>
            <a:r>
              <a:rPr lang="en-US" sz="1400" b="0" u="sng" dirty="0">
                <a:latin typeface="Century Gothic" panose="020B0502020202020204" pitchFamily="34" charset="0"/>
                <a:hlinkClick r:id="rId3"/>
              </a:rPr>
              <a:t>http://works.bepress.com/jean_gabriel_bankier/7</a:t>
            </a:r>
            <a:r>
              <a:rPr lang="en-US" sz="1400" b="0" dirty="0">
                <a:latin typeface="Century Gothic" panose="020B0502020202020204" pitchFamily="34" charset="0"/>
              </a:rPr>
              <a:t> </a:t>
            </a:r>
          </a:p>
          <a:p>
            <a:r>
              <a:rPr lang="en-US" sz="1400" b="0" dirty="0" err="1">
                <a:latin typeface="Century Gothic" panose="020B0502020202020204" pitchFamily="34" charset="0"/>
              </a:rPr>
              <a:t>Bankier</a:t>
            </a:r>
            <a:r>
              <a:rPr lang="en-US" sz="1400" b="0" dirty="0">
                <a:latin typeface="Century Gothic" panose="020B0502020202020204" pitchFamily="34" charset="0"/>
              </a:rPr>
              <a:t>, J., Foster, C., &amp; Wiley, G. (2009). Institutional repositories -- strategies for the present and future.</a:t>
            </a:r>
            <a:r>
              <a:rPr lang="en-US" sz="1400" b="0" i="1" dirty="0">
                <a:latin typeface="Century Gothic" panose="020B0502020202020204" pitchFamily="34" charset="0"/>
              </a:rPr>
              <a:t> The Serials Librarian, 56</a:t>
            </a:r>
            <a:r>
              <a:rPr lang="en-US" sz="1400" b="0" dirty="0">
                <a:latin typeface="Century Gothic" panose="020B0502020202020204" pitchFamily="34" charset="0"/>
              </a:rPr>
              <a:t>, 109-115. </a:t>
            </a:r>
          </a:p>
          <a:p>
            <a:r>
              <a:rPr lang="en-US" sz="1400" b="0" dirty="0">
                <a:latin typeface="Century Gothic" panose="020B0502020202020204" pitchFamily="34" charset="0"/>
              </a:rPr>
              <a:t>Crow, R. (2002). </a:t>
            </a:r>
            <a:r>
              <a:rPr lang="en-US" sz="1400" b="0" i="1" dirty="0">
                <a:latin typeface="Century Gothic" panose="020B0502020202020204" pitchFamily="34" charset="0"/>
              </a:rPr>
              <a:t>The case for institutional repositories: A SPARC position paper. </a:t>
            </a:r>
            <a:r>
              <a:rPr lang="en-US" sz="1400" b="0" dirty="0">
                <a:latin typeface="Century Gothic" panose="020B0502020202020204" pitchFamily="34" charset="0"/>
              </a:rPr>
              <a:t>Unpublished manuscript. Retrieved July 29, 2015, Retrieved from </a:t>
            </a:r>
            <a:r>
              <a:rPr lang="en-US" sz="1400" b="0" u="sng" dirty="0">
                <a:latin typeface="Century Gothic" panose="020B0502020202020204" pitchFamily="34" charset="0"/>
                <a:hlinkClick r:id="rId4"/>
              </a:rPr>
              <a:t>http://www.sparc.arl.org/sites/default/files/media_files/instrepo.pdf</a:t>
            </a:r>
            <a:r>
              <a:rPr lang="en-US" sz="1400" b="0" dirty="0">
                <a:latin typeface="Century Gothic" panose="020B0502020202020204" pitchFamily="34" charset="0"/>
              </a:rPr>
              <a:t> </a:t>
            </a:r>
          </a:p>
          <a:p>
            <a:r>
              <a:rPr lang="en-US" sz="1400" b="0" dirty="0">
                <a:latin typeface="Century Gothic" panose="020B0502020202020204" pitchFamily="34" charset="0"/>
              </a:rPr>
              <a:t>Foster, N. F., &amp; Gibbons, S. (2005). Understanding faculty to improve content recruitment for institutional repositories.</a:t>
            </a:r>
            <a:r>
              <a:rPr lang="en-US" sz="1400" b="0" i="1" dirty="0">
                <a:latin typeface="Century Gothic" panose="020B0502020202020204" pitchFamily="34" charset="0"/>
              </a:rPr>
              <a:t> D-Lib Magazine, 11</a:t>
            </a:r>
            <a:r>
              <a:rPr lang="en-US" sz="1400" b="0" dirty="0">
                <a:latin typeface="Century Gothic" panose="020B0502020202020204" pitchFamily="34" charset="0"/>
              </a:rPr>
              <a:t>(1) Retrieved from </a:t>
            </a:r>
            <a:r>
              <a:rPr lang="en-US" sz="1400" b="0" u="sng" dirty="0">
                <a:latin typeface="Century Gothic" panose="020B0502020202020204" pitchFamily="34" charset="0"/>
                <a:hlinkClick r:id="rId5"/>
              </a:rPr>
              <a:t>http://www.dlib.org/dlib/january05/foster/01foster.html</a:t>
            </a:r>
            <a:r>
              <a:rPr lang="en-US" sz="1400" b="0" dirty="0">
                <a:latin typeface="Century Gothic" panose="020B0502020202020204" pitchFamily="34" charset="0"/>
              </a:rPr>
              <a:t> </a:t>
            </a:r>
          </a:p>
          <a:p>
            <a:r>
              <a:rPr lang="en-US" sz="1400" b="0" dirty="0">
                <a:latin typeface="Century Gothic" panose="020B0502020202020204" pitchFamily="34" charset="0"/>
              </a:rPr>
              <a:t>Gibbons, S. (2004). Benefits of an institutional repository.</a:t>
            </a:r>
            <a:r>
              <a:rPr lang="en-US" sz="1400" b="0" i="1" dirty="0">
                <a:latin typeface="Century Gothic" panose="020B0502020202020204" pitchFamily="34" charset="0"/>
              </a:rPr>
              <a:t> Library Technology Reports, 40</a:t>
            </a:r>
            <a:r>
              <a:rPr lang="en-US" sz="1400" b="0" dirty="0">
                <a:latin typeface="Century Gothic" panose="020B0502020202020204" pitchFamily="34" charset="0"/>
              </a:rPr>
              <a:t>(4), 11-16. Retrieved from </a:t>
            </a:r>
            <a:r>
              <a:rPr lang="en-US" sz="1400" b="0" u="sng" dirty="0">
                <a:latin typeface="Century Gothic" panose="020B0502020202020204" pitchFamily="34" charset="0"/>
                <a:hlinkClick r:id="rId6"/>
              </a:rPr>
              <a:t>https://journals.ala.org/ltr/article/view/4376/5059</a:t>
            </a:r>
            <a:endParaRPr lang="en-US" sz="1400" b="0" dirty="0">
              <a:latin typeface="Century Gothic" panose="020B0502020202020204" pitchFamily="34" charset="0"/>
            </a:endParaRPr>
          </a:p>
          <a:p>
            <a:r>
              <a:rPr lang="en-US" sz="1400" b="0" dirty="0">
                <a:latin typeface="Century Gothic" panose="020B0502020202020204" pitchFamily="34" charset="0"/>
              </a:rPr>
              <a:t>Kingsley, D. (2008). Those who don't look don't find: Disciplinary considerations in repository advocacy.</a:t>
            </a:r>
            <a:r>
              <a:rPr lang="en-US" sz="1400" b="0" i="1" dirty="0">
                <a:latin typeface="Century Gothic" panose="020B0502020202020204" pitchFamily="34" charset="0"/>
              </a:rPr>
              <a:t> OCLC Systems &amp; Services: International Digital Library Perspectives, 24</a:t>
            </a:r>
            <a:r>
              <a:rPr lang="en-US" sz="1400" b="0" dirty="0">
                <a:latin typeface="Century Gothic" panose="020B0502020202020204" pitchFamily="34" charset="0"/>
              </a:rPr>
              <a:t>(4), 204-218. </a:t>
            </a:r>
            <a:r>
              <a:rPr lang="en-US" sz="1400" b="0" dirty="0" err="1">
                <a:latin typeface="Century Gothic" panose="020B0502020202020204" pitchFamily="34" charset="0"/>
              </a:rPr>
              <a:t>doi:</a:t>
            </a:r>
            <a:r>
              <a:rPr lang="en-US" sz="1400" b="0" u="sng" dirty="0" err="1">
                <a:latin typeface="Century Gothic" panose="020B0502020202020204" pitchFamily="34" charset="0"/>
                <a:hlinkClick r:id="rId7"/>
              </a:rPr>
              <a:t>http</a:t>
            </a:r>
            <a:r>
              <a:rPr lang="en-US" sz="1400" b="0" u="sng" dirty="0">
                <a:latin typeface="Century Gothic" panose="020B0502020202020204" pitchFamily="34" charset="0"/>
                <a:hlinkClick r:id="rId7"/>
              </a:rPr>
              <a:t>://dx.doi.org/10.1108/10650750810914210</a:t>
            </a:r>
            <a:r>
              <a:rPr lang="en-US" sz="1400" b="0" dirty="0">
                <a:latin typeface="Century Gothic" panose="020B0502020202020204" pitchFamily="34" charset="0"/>
              </a:rPr>
              <a:t> </a:t>
            </a:r>
          </a:p>
          <a:p>
            <a:pPr marL="0" indent="0" algn="ctr">
              <a:buNone/>
            </a:pPr>
            <a:r>
              <a:rPr lang="en-US" sz="1400" b="0" dirty="0">
                <a:latin typeface="Century Gothic" panose="020B0502020202020204" pitchFamily="34" charset="0"/>
              </a:rPr>
              <a:t/>
            </a:r>
            <a:br>
              <a:rPr lang="en-US" sz="1400" b="0" dirty="0">
                <a:latin typeface="Century Gothic" panose="020B0502020202020204" pitchFamily="34" charset="0"/>
              </a:rPr>
            </a:br>
            <a:endParaRPr lang="en-US" sz="1400" b="0" dirty="0">
              <a:latin typeface="Century Gothic" panose="020B0502020202020204" pitchFamily="34" charset="0"/>
            </a:endParaRPr>
          </a:p>
        </p:txBody>
      </p:sp>
    </p:spTree>
    <p:extLst>
      <p:ext uri="{BB962C8B-B14F-4D97-AF65-F5344CB8AC3E}">
        <p14:creationId xmlns:p14="http://schemas.microsoft.com/office/powerpoint/2010/main" val="239109674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200" y="969651"/>
            <a:ext cx="8102600" cy="1393198"/>
          </a:xfrm>
        </p:spPr>
        <p:txBody>
          <a:bodyPr/>
          <a:lstStyle/>
          <a:p>
            <a:pPr algn="ctr"/>
            <a:r>
              <a:rPr lang="en-US" b="0" dirty="0" smtClean="0">
                <a:latin typeface="Century Gothic" panose="020B0502020202020204" pitchFamily="34" charset="0"/>
              </a:rPr>
              <a:t>References I Used When Pitching the IR</a:t>
            </a:r>
            <a:endParaRPr lang="en-US" b="0" dirty="0">
              <a:latin typeface="Century Gothic" panose="020B0502020202020204" pitchFamily="34" charset="0"/>
            </a:endParaRPr>
          </a:p>
        </p:txBody>
      </p:sp>
      <p:sp>
        <p:nvSpPr>
          <p:cNvPr id="3" name="Content Placeholder 2"/>
          <p:cNvSpPr>
            <a:spLocks noGrp="1"/>
          </p:cNvSpPr>
          <p:nvPr>
            <p:ph sz="quarter" idx="13"/>
          </p:nvPr>
        </p:nvSpPr>
        <p:spPr>
          <a:xfrm>
            <a:off x="584200" y="2344374"/>
            <a:ext cx="8102600" cy="3668468"/>
          </a:xfrm>
        </p:spPr>
        <p:txBody>
          <a:bodyPr/>
          <a:lstStyle/>
          <a:p>
            <a:r>
              <a:rPr lang="en-US" sz="1400" b="0" dirty="0">
                <a:latin typeface="Century Gothic" panose="020B0502020202020204" pitchFamily="34" charset="0"/>
              </a:rPr>
              <a:t>Miller, C. (2013). Riding the wave: Open access, digital publishing </a:t>
            </a:r>
            <a:r>
              <a:rPr lang="en-US" sz="1400" b="0" dirty="0" err="1">
                <a:latin typeface="Century Gothic" panose="020B0502020202020204" pitchFamily="34" charset="0"/>
              </a:rPr>
              <a:t>adn</a:t>
            </a:r>
            <a:r>
              <a:rPr lang="en-US" sz="1400" b="0" dirty="0">
                <a:latin typeface="Century Gothic" panose="020B0502020202020204" pitchFamily="34" charset="0"/>
              </a:rPr>
              <a:t> the undergraduate thesis. Paper presented at the </a:t>
            </a:r>
            <a:r>
              <a:rPr lang="en-US" sz="1400" b="0" i="1" dirty="0">
                <a:latin typeface="Century Gothic" panose="020B0502020202020204" pitchFamily="34" charset="0"/>
              </a:rPr>
              <a:t>USETDA 2013 Conference, July 24-26, </a:t>
            </a:r>
            <a:r>
              <a:rPr lang="en-US" sz="1400" b="0" dirty="0">
                <a:latin typeface="Century Gothic" panose="020B0502020202020204" pitchFamily="34" charset="0"/>
              </a:rPr>
              <a:t>Claremont McKenna College and Scripps College, Claremont, CA. Retrieved from </a:t>
            </a:r>
            <a:r>
              <a:rPr lang="en-US" sz="1400" b="0" u="sng" dirty="0">
                <a:latin typeface="Century Gothic" panose="020B0502020202020204" pitchFamily="34" charset="0"/>
                <a:hlinkClick r:id="rId3"/>
              </a:rPr>
              <a:t>http://scholarship.claremont.edu/pomona_fac_pub/377/</a:t>
            </a:r>
            <a:r>
              <a:rPr lang="en-US" sz="1400" b="0" dirty="0">
                <a:latin typeface="Century Gothic" panose="020B0502020202020204" pitchFamily="34" charset="0"/>
              </a:rPr>
              <a:t> </a:t>
            </a:r>
          </a:p>
          <a:p>
            <a:r>
              <a:rPr lang="en-US" sz="1400" b="0" dirty="0" err="1">
                <a:latin typeface="Century Gothic" panose="020B0502020202020204" pitchFamily="34" charset="0"/>
              </a:rPr>
              <a:t>Nabe,Jonathan</a:t>
            </a:r>
            <a:r>
              <a:rPr lang="en-US" sz="1400" b="0" dirty="0">
                <a:latin typeface="Century Gothic" panose="020B0502020202020204" pitchFamily="34" charset="0"/>
              </a:rPr>
              <a:t> A.,,. (2010). </a:t>
            </a:r>
            <a:r>
              <a:rPr lang="en-US" sz="1400" b="0" i="1" dirty="0">
                <a:latin typeface="Century Gothic" panose="020B0502020202020204" pitchFamily="34" charset="0"/>
              </a:rPr>
              <a:t>Starting, strengthening, and managing institutional repositories : A how-to-do-it-manual</a:t>
            </a:r>
            <a:r>
              <a:rPr lang="en-US" sz="1400" b="0" dirty="0">
                <a:latin typeface="Century Gothic" panose="020B0502020202020204" pitchFamily="34" charset="0"/>
              </a:rPr>
              <a:t>. New York: Neal-Schuman Publishers. </a:t>
            </a:r>
          </a:p>
          <a:p>
            <a:r>
              <a:rPr lang="en-US" sz="1400" b="0" dirty="0" err="1">
                <a:latin typeface="Century Gothic" panose="020B0502020202020204" pitchFamily="34" charset="0"/>
              </a:rPr>
              <a:t>Nykanen</a:t>
            </a:r>
            <a:r>
              <a:rPr lang="en-US" sz="1400" b="0" dirty="0">
                <a:latin typeface="Century Gothic" panose="020B0502020202020204" pitchFamily="34" charset="0"/>
              </a:rPr>
              <a:t>, M. (2011). Institutional repositories at small institutions in </a:t>
            </a:r>
            <a:r>
              <a:rPr lang="en-US" sz="1400" b="0" dirty="0" err="1">
                <a:latin typeface="Century Gothic" panose="020B0502020202020204" pitchFamily="34" charset="0"/>
              </a:rPr>
              <a:t>america</a:t>
            </a:r>
            <a:r>
              <a:rPr lang="en-US" sz="1400" b="0" dirty="0">
                <a:latin typeface="Century Gothic" panose="020B0502020202020204" pitchFamily="34" charset="0"/>
              </a:rPr>
              <a:t>: Some current trends.</a:t>
            </a:r>
            <a:r>
              <a:rPr lang="en-US" sz="1400" b="0" i="1" dirty="0">
                <a:latin typeface="Century Gothic" panose="020B0502020202020204" pitchFamily="34" charset="0"/>
              </a:rPr>
              <a:t> Journal of Electronic Resources Librarianship, 23</a:t>
            </a:r>
            <a:r>
              <a:rPr lang="en-US" sz="1400" b="0" dirty="0">
                <a:latin typeface="Century Gothic" panose="020B0502020202020204" pitchFamily="34" charset="0"/>
              </a:rPr>
              <a:t>, 1-19. </a:t>
            </a:r>
            <a:r>
              <a:rPr lang="en-US" sz="1400" b="0" dirty="0" err="1">
                <a:latin typeface="Century Gothic" panose="020B0502020202020204" pitchFamily="34" charset="0"/>
              </a:rPr>
              <a:t>doi:</a:t>
            </a:r>
            <a:r>
              <a:rPr lang="en-US" sz="1400" b="0" u="sng" dirty="0" err="1">
                <a:latin typeface="Century Gothic" panose="020B0502020202020204" pitchFamily="34" charset="0"/>
                <a:hlinkClick r:id="rId4"/>
              </a:rPr>
              <a:t>http</a:t>
            </a:r>
            <a:r>
              <a:rPr lang="en-US" sz="1400" b="0" u="sng" dirty="0">
                <a:latin typeface="Century Gothic" panose="020B0502020202020204" pitchFamily="34" charset="0"/>
                <a:hlinkClick r:id="rId4"/>
              </a:rPr>
              <a:t>://dx.doi.org/10.1080/1941126X.2011.551089</a:t>
            </a:r>
            <a:r>
              <a:rPr lang="en-US" sz="1400" b="0" dirty="0">
                <a:latin typeface="Century Gothic" panose="020B0502020202020204" pitchFamily="34" charset="0"/>
              </a:rPr>
              <a:t> </a:t>
            </a:r>
          </a:p>
          <a:p>
            <a:r>
              <a:rPr lang="en-US" sz="1400" b="0" dirty="0">
                <a:latin typeface="Century Gothic" panose="020B0502020202020204" pitchFamily="34" charset="0"/>
              </a:rPr>
              <a:t>Ramirez, M. L., &amp; Miller, M. D. (2011). Approaches to marketing an institutional repository to campus. In P. </a:t>
            </a:r>
            <a:r>
              <a:rPr lang="en-US" sz="1400" b="0" dirty="0" err="1">
                <a:latin typeface="Century Gothic" panose="020B0502020202020204" pitchFamily="34" charset="0"/>
              </a:rPr>
              <a:t>Bluh</a:t>
            </a:r>
            <a:r>
              <a:rPr lang="en-US" sz="1400" b="0" dirty="0">
                <a:latin typeface="Century Gothic" panose="020B0502020202020204" pitchFamily="34" charset="0"/>
              </a:rPr>
              <a:t>, &amp; C. </a:t>
            </a:r>
            <a:r>
              <a:rPr lang="en-US" sz="1400" b="0" dirty="0" err="1">
                <a:latin typeface="Century Gothic" panose="020B0502020202020204" pitchFamily="34" charset="0"/>
              </a:rPr>
              <a:t>Hepfer</a:t>
            </a:r>
            <a:r>
              <a:rPr lang="en-US" sz="1400" b="0" dirty="0">
                <a:latin typeface="Century Gothic" panose="020B0502020202020204" pitchFamily="34" charset="0"/>
              </a:rPr>
              <a:t> (Eds.), </a:t>
            </a:r>
            <a:r>
              <a:rPr lang="en-US" sz="1400" b="0" i="1" dirty="0">
                <a:latin typeface="Century Gothic" panose="020B0502020202020204" pitchFamily="34" charset="0"/>
              </a:rPr>
              <a:t>The institutional repository: Benefits and challenges</a:t>
            </a:r>
            <a:r>
              <a:rPr lang="en-US" sz="1400" b="0" dirty="0">
                <a:latin typeface="Century Gothic" panose="020B0502020202020204" pitchFamily="34" charset="0"/>
              </a:rPr>
              <a:t> (pp. 13-50) Retrieved from </a:t>
            </a:r>
            <a:r>
              <a:rPr lang="en-US" sz="1400" b="0" u="sng" dirty="0">
                <a:latin typeface="Century Gothic" panose="020B0502020202020204" pitchFamily="34" charset="0"/>
                <a:hlinkClick r:id="rId5"/>
              </a:rPr>
              <a:t>http://digitalcommons.calpoly.edu/lib_fac/64/</a:t>
            </a:r>
            <a:r>
              <a:rPr lang="en-US" sz="1400" b="0" dirty="0">
                <a:latin typeface="Century Gothic" panose="020B0502020202020204" pitchFamily="34" charset="0"/>
              </a:rPr>
              <a:t> </a:t>
            </a:r>
          </a:p>
          <a:p>
            <a:r>
              <a:rPr lang="en-US" sz="1400" b="0" dirty="0" err="1">
                <a:latin typeface="Century Gothic" panose="020B0502020202020204" pitchFamily="34" charset="0"/>
              </a:rPr>
              <a:t>Shulenburger</a:t>
            </a:r>
            <a:r>
              <a:rPr lang="en-US" sz="1400" b="0" dirty="0">
                <a:latin typeface="Century Gothic" panose="020B0502020202020204" pitchFamily="34" charset="0"/>
              </a:rPr>
              <a:t>, D. (2008). Closing keynote. Paper presented at the </a:t>
            </a:r>
            <a:r>
              <a:rPr lang="en-US" sz="1400" b="0" i="1" dirty="0">
                <a:latin typeface="Century Gothic" panose="020B0502020202020204" pitchFamily="34" charset="0"/>
              </a:rPr>
              <a:t>SPARC Digital Repositories Meeting, </a:t>
            </a:r>
            <a:r>
              <a:rPr lang="en-US" sz="1400" b="0" dirty="0">
                <a:latin typeface="Century Gothic" panose="020B0502020202020204" pitchFamily="34" charset="0"/>
              </a:rPr>
              <a:t>Retrieved from </a:t>
            </a:r>
            <a:r>
              <a:rPr lang="en-US" sz="1400" b="0" u="sng" dirty="0">
                <a:latin typeface="Century Gothic" panose="020B0502020202020204" pitchFamily="34" charset="0"/>
                <a:hlinkClick r:id="rId6"/>
              </a:rPr>
              <a:t>http://digitalcommons.bepress.com/repository-research/41/</a:t>
            </a:r>
            <a:r>
              <a:rPr lang="en-US" sz="1400" b="0" dirty="0">
                <a:latin typeface="Century Gothic" panose="020B0502020202020204" pitchFamily="34" charset="0"/>
              </a:rPr>
              <a:t> </a:t>
            </a:r>
          </a:p>
          <a:p>
            <a:r>
              <a:rPr lang="en-US" sz="1400" b="0" dirty="0">
                <a:latin typeface="Century Gothic" panose="020B0502020202020204" pitchFamily="34" charset="0"/>
              </a:rPr>
              <a:t>St. Jean, B., </a:t>
            </a:r>
            <a:r>
              <a:rPr lang="en-US" sz="1400" b="0" dirty="0" err="1">
                <a:latin typeface="Century Gothic" panose="020B0502020202020204" pitchFamily="34" charset="0"/>
              </a:rPr>
              <a:t>Rieh</a:t>
            </a:r>
            <a:r>
              <a:rPr lang="en-US" sz="1400" b="0" dirty="0">
                <a:latin typeface="Century Gothic" panose="020B0502020202020204" pitchFamily="34" charset="0"/>
              </a:rPr>
              <a:t>, S. Y., </a:t>
            </a:r>
            <a:r>
              <a:rPr lang="en-US" sz="1400" b="0" dirty="0" err="1">
                <a:latin typeface="Century Gothic" panose="020B0502020202020204" pitchFamily="34" charset="0"/>
              </a:rPr>
              <a:t>Yakel</a:t>
            </a:r>
            <a:r>
              <a:rPr lang="en-US" sz="1400" b="0" dirty="0">
                <a:latin typeface="Century Gothic" panose="020B0502020202020204" pitchFamily="34" charset="0"/>
              </a:rPr>
              <a:t>, E., &amp; Markey, K. (2011). Unheard voices: Institutional repository end-users.</a:t>
            </a:r>
            <a:r>
              <a:rPr lang="en-US" sz="1400" b="0" i="1" dirty="0">
                <a:latin typeface="Century Gothic" panose="020B0502020202020204" pitchFamily="34" charset="0"/>
              </a:rPr>
              <a:t> College and </a:t>
            </a:r>
            <a:r>
              <a:rPr lang="en-US" sz="1400" b="0" i="1" dirty="0" err="1">
                <a:latin typeface="Century Gothic" panose="020B0502020202020204" pitchFamily="34" charset="0"/>
              </a:rPr>
              <a:t>Reseach</a:t>
            </a:r>
            <a:r>
              <a:rPr lang="en-US" sz="1400" b="0" i="1" dirty="0">
                <a:latin typeface="Century Gothic" panose="020B0502020202020204" pitchFamily="34" charset="0"/>
              </a:rPr>
              <a:t> Libraries, 72</a:t>
            </a:r>
            <a:r>
              <a:rPr lang="en-US" sz="1400" b="0" dirty="0">
                <a:latin typeface="Century Gothic" panose="020B0502020202020204" pitchFamily="34" charset="0"/>
              </a:rPr>
              <a:t>(1), 21-42. </a:t>
            </a:r>
            <a:r>
              <a:rPr lang="en-US" sz="1400" b="0" dirty="0" err="1">
                <a:latin typeface="Century Gothic" panose="020B0502020202020204" pitchFamily="34" charset="0"/>
              </a:rPr>
              <a:t>doi:</a:t>
            </a:r>
            <a:r>
              <a:rPr lang="en-US" sz="1400" b="0" u="sng" dirty="0" err="1">
                <a:latin typeface="Century Gothic" panose="020B0502020202020204" pitchFamily="34" charset="0"/>
                <a:hlinkClick r:id="rId7"/>
              </a:rPr>
              <a:t>http</a:t>
            </a:r>
            <a:r>
              <a:rPr lang="en-US" sz="1400" b="0" u="sng" dirty="0">
                <a:latin typeface="Century Gothic" panose="020B0502020202020204" pitchFamily="34" charset="0"/>
                <a:hlinkClick r:id="rId7"/>
              </a:rPr>
              <a:t>://dx.doi.org/10.5860/crl-71r1</a:t>
            </a:r>
            <a:r>
              <a:rPr lang="en-US" sz="1400" b="0" dirty="0">
                <a:latin typeface="Century Gothic" panose="020B0502020202020204" pitchFamily="34" charset="0"/>
              </a:rPr>
              <a:t> </a:t>
            </a:r>
          </a:p>
          <a:p>
            <a:pPr marL="0" indent="0" algn="ctr">
              <a:buNone/>
            </a:pPr>
            <a:r>
              <a:rPr lang="en-US" sz="1400" b="0" dirty="0">
                <a:latin typeface="Century Gothic" panose="020B0502020202020204" pitchFamily="34" charset="0"/>
              </a:rPr>
              <a:t/>
            </a:r>
            <a:br>
              <a:rPr lang="en-US" sz="1400" b="0" dirty="0">
                <a:latin typeface="Century Gothic" panose="020B0502020202020204" pitchFamily="34" charset="0"/>
              </a:rPr>
            </a:br>
            <a:endParaRPr lang="en-US" sz="1400" b="0" dirty="0">
              <a:latin typeface="Century Gothic" panose="020B0502020202020204" pitchFamily="34" charset="0"/>
            </a:endParaRPr>
          </a:p>
        </p:txBody>
      </p:sp>
    </p:spTree>
    <p:extLst>
      <p:ext uri="{BB962C8B-B14F-4D97-AF65-F5344CB8AC3E}">
        <p14:creationId xmlns:p14="http://schemas.microsoft.com/office/powerpoint/2010/main" val="300509730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200" y="2535401"/>
            <a:ext cx="8102600" cy="1393198"/>
          </a:xfrm>
        </p:spPr>
        <p:txBody>
          <a:bodyPr/>
          <a:lstStyle/>
          <a:p>
            <a:pPr algn="ctr"/>
            <a:r>
              <a:rPr lang="en-US" b="0" dirty="0" smtClean="0">
                <a:latin typeface="Century Gothic" panose="020B0502020202020204" pitchFamily="34" charset="0"/>
              </a:rPr>
              <a:t>Questions?</a:t>
            </a:r>
            <a:endParaRPr lang="en-US" b="0" dirty="0">
              <a:latin typeface="Century Gothic" panose="020B0502020202020204" pitchFamily="34" charset="0"/>
            </a:endParaRPr>
          </a:p>
        </p:txBody>
      </p:sp>
    </p:spTree>
    <p:extLst>
      <p:ext uri="{BB962C8B-B14F-4D97-AF65-F5344CB8AC3E}">
        <p14:creationId xmlns:p14="http://schemas.microsoft.com/office/powerpoint/2010/main" val="255497841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250521" y="1188280"/>
            <a:ext cx="8680537" cy="2256378"/>
          </a:xfrm>
        </p:spPr>
        <p:txBody>
          <a:bodyPr/>
          <a:lstStyle/>
          <a:p>
            <a:pPr marL="0" indent="0">
              <a:buNone/>
            </a:pPr>
            <a:r>
              <a:rPr lang="en-US" b="0" dirty="0" smtClean="0">
                <a:latin typeface="Century Gothic" panose="020B0502020202020204" pitchFamily="34" charset="0"/>
              </a:rPr>
              <a:t>Michael Pujals</a:t>
            </a:r>
          </a:p>
          <a:p>
            <a:pPr marL="0" indent="0">
              <a:buNone/>
            </a:pPr>
            <a:r>
              <a:rPr lang="en-US" sz="2400" b="0" dirty="0" smtClean="0">
                <a:latin typeface="Century Gothic" panose="020B0502020202020204" pitchFamily="34" charset="0"/>
              </a:rPr>
              <a:t>Dominican University of California</a:t>
            </a:r>
          </a:p>
          <a:p>
            <a:pPr marL="0" indent="0">
              <a:buNone/>
            </a:pPr>
            <a:r>
              <a:rPr lang="en-US" sz="2400" b="0" dirty="0" smtClean="0">
                <a:latin typeface="Century Gothic" panose="020B0502020202020204" pitchFamily="34" charset="0"/>
                <a:hlinkClick r:id="rId2"/>
              </a:rPr>
              <a:t>michael.pujals@dominican.edu</a:t>
            </a:r>
            <a:endParaRPr lang="en-US" sz="2400" b="0" dirty="0">
              <a:latin typeface="Century Gothic" panose="020B0502020202020204" pitchFamily="34" charset="0"/>
            </a:endParaRPr>
          </a:p>
          <a:p>
            <a:pPr marL="0" indent="0">
              <a:buNone/>
            </a:pPr>
            <a:r>
              <a:rPr lang="en-US" sz="2400" b="0" dirty="0" smtClean="0">
                <a:latin typeface="Century Gothic" panose="020B0502020202020204" pitchFamily="34" charset="0"/>
                <a:hlinkClick r:id="rId3"/>
              </a:rPr>
              <a:t>https</a:t>
            </a:r>
            <a:r>
              <a:rPr lang="en-US" sz="2400" b="0" dirty="0">
                <a:latin typeface="Century Gothic" panose="020B0502020202020204" pitchFamily="34" charset="0"/>
                <a:hlinkClick r:id="rId3"/>
              </a:rPr>
              <a:t>://</a:t>
            </a:r>
            <a:r>
              <a:rPr lang="en-US" sz="2400" b="0" dirty="0" smtClean="0">
                <a:latin typeface="Century Gothic" panose="020B0502020202020204" pitchFamily="34" charset="0"/>
                <a:hlinkClick r:id="rId3"/>
              </a:rPr>
              <a:t>works.bepress.com/michael-pujals/</a:t>
            </a:r>
            <a:endParaRPr lang="en-US" sz="2400" b="0" dirty="0" smtClean="0">
              <a:latin typeface="Century Gothic" panose="020B0502020202020204" pitchFamily="34" charset="0"/>
            </a:endParaRPr>
          </a:p>
          <a:p>
            <a:pPr marL="0" indent="0">
              <a:buNone/>
            </a:pPr>
            <a:endParaRPr lang="en-US" b="0" dirty="0">
              <a:latin typeface="Century Gothic" panose="020B0502020202020204" pitchFamily="34" charset="0"/>
            </a:endParaRPr>
          </a:p>
          <a:p>
            <a:pPr marL="0" indent="0">
              <a:buNone/>
            </a:pPr>
            <a:endParaRPr lang="en-US" b="0" dirty="0">
              <a:latin typeface="Century Gothic" panose="020B0502020202020204" pitchFamily="34" charset="0"/>
            </a:endParaRPr>
          </a:p>
        </p:txBody>
      </p:sp>
      <p:sp>
        <p:nvSpPr>
          <p:cNvPr id="2" name="TextBox 1"/>
          <p:cNvSpPr txBox="1"/>
          <p:nvPr/>
        </p:nvSpPr>
        <p:spPr>
          <a:xfrm>
            <a:off x="250521" y="3958225"/>
            <a:ext cx="6563638" cy="954107"/>
          </a:xfrm>
          <a:prstGeom prst="rect">
            <a:avLst/>
          </a:prstGeom>
          <a:noFill/>
        </p:spPr>
        <p:txBody>
          <a:bodyPr wrap="square" rtlCol="0">
            <a:spAutoFit/>
          </a:bodyPr>
          <a:lstStyle/>
          <a:p>
            <a:r>
              <a:rPr lang="en-US" sz="3200" dirty="0" smtClean="0">
                <a:latin typeface="Century Gothic" panose="020B0502020202020204" pitchFamily="34" charset="0"/>
              </a:rPr>
              <a:t>Dominican Scholar</a:t>
            </a:r>
          </a:p>
          <a:p>
            <a:r>
              <a:rPr lang="en-US" sz="2400" dirty="0" smtClean="0">
                <a:latin typeface="Century Gothic" panose="020B0502020202020204" pitchFamily="34" charset="0"/>
                <a:hlinkClick r:id="rId4"/>
              </a:rPr>
              <a:t>http</a:t>
            </a:r>
            <a:r>
              <a:rPr lang="en-US" sz="2400" dirty="0">
                <a:latin typeface="Century Gothic" panose="020B0502020202020204" pitchFamily="34" charset="0"/>
                <a:hlinkClick r:id="rId4"/>
              </a:rPr>
              <a:t>://</a:t>
            </a:r>
            <a:r>
              <a:rPr lang="en-US" sz="2400" dirty="0" smtClean="0">
                <a:latin typeface="Century Gothic" panose="020B0502020202020204" pitchFamily="34" charset="0"/>
                <a:hlinkClick r:id="rId4"/>
              </a:rPr>
              <a:t>scholar.dominican.edu</a:t>
            </a:r>
            <a:endParaRPr lang="en-US" sz="2400" dirty="0">
              <a:latin typeface="Century Gothic" panose="020B0502020202020204" pitchFamily="34" charset="0"/>
            </a:endParaRPr>
          </a:p>
        </p:txBody>
      </p:sp>
    </p:spTree>
    <p:extLst>
      <p:ext uri="{BB962C8B-B14F-4D97-AF65-F5344CB8AC3E}">
        <p14:creationId xmlns:p14="http://schemas.microsoft.com/office/powerpoint/2010/main" val="13149103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0" dirty="0" smtClean="0">
                <a:latin typeface="Century Gothic" panose="020B0502020202020204" pitchFamily="34" charset="0"/>
              </a:rPr>
              <a:t>Institutional Repository Budget</a:t>
            </a:r>
            <a:endParaRPr lang="en-US" b="0" dirty="0">
              <a:latin typeface="Century Gothic" panose="020B0502020202020204" pitchFamily="34" charset="0"/>
            </a:endParaRPr>
          </a:p>
        </p:txBody>
      </p:sp>
      <p:sp>
        <p:nvSpPr>
          <p:cNvPr id="3" name="Content Placeholder 2"/>
          <p:cNvSpPr>
            <a:spLocks noGrp="1"/>
          </p:cNvSpPr>
          <p:nvPr>
            <p:ph sz="quarter" idx="13"/>
          </p:nvPr>
        </p:nvSpPr>
        <p:spPr>
          <a:xfrm>
            <a:off x="584200" y="2791192"/>
            <a:ext cx="8102600" cy="1332575"/>
          </a:xfrm>
        </p:spPr>
        <p:txBody>
          <a:bodyPr/>
          <a:lstStyle/>
          <a:p>
            <a:pPr marL="0" indent="0" algn="ctr">
              <a:buNone/>
            </a:pPr>
            <a:r>
              <a:rPr lang="en-US" sz="8800" b="0" dirty="0" smtClean="0">
                <a:latin typeface="Century Gothic" panose="020B0502020202020204" pitchFamily="34" charset="0"/>
              </a:rPr>
              <a:t>0</a:t>
            </a:r>
            <a:endParaRPr lang="en-US" sz="8800" b="0" dirty="0">
              <a:latin typeface="Century Gothic" panose="020B0502020202020204" pitchFamily="34" charset="0"/>
            </a:endParaRPr>
          </a:p>
        </p:txBody>
      </p:sp>
    </p:spTree>
    <p:extLst>
      <p:ext uri="{BB962C8B-B14F-4D97-AF65-F5344CB8AC3E}">
        <p14:creationId xmlns:p14="http://schemas.microsoft.com/office/powerpoint/2010/main" val="4788290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854" y="1686510"/>
            <a:ext cx="5203145" cy="3573046"/>
          </a:xfrm>
          <a:prstGeom prst="rect">
            <a:avLst/>
          </a:prstGeom>
          <a:effectLst>
            <a:outerShdw blurRad="50800" dist="38100" dir="2700000" algn="tl" rotWithShape="0">
              <a:prstClr val="black">
                <a:alpha val="40000"/>
              </a:prstClr>
            </a:outerShdw>
          </a:effectLst>
        </p:spPr>
      </p:pic>
      <p:sp>
        <p:nvSpPr>
          <p:cNvPr id="11" name="TextBox 10"/>
          <p:cNvSpPr txBox="1"/>
          <p:nvPr/>
        </p:nvSpPr>
        <p:spPr>
          <a:xfrm>
            <a:off x="5712023" y="1686510"/>
            <a:ext cx="3372602" cy="3046988"/>
          </a:xfrm>
          <a:prstGeom prst="rect">
            <a:avLst/>
          </a:prstGeom>
          <a:noFill/>
        </p:spPr>
        <p:txBody>
          <a:bodyPr wrap="square" rtlCol="0">
            <a:spAutoFit/>
          </a:bodyPr>
          <a:lstStyle/>
          <a:p>
            <a:r>
              <a:rPr lang="en-US" sz="2400" dirty="0" smtClean="0">
                <a:solidFill>
                  <a:schemeClr val="tx2"/>
                </a:solidFill>
                <a:latin typeface="Century Gothic" panose="020B0502020202020204" pitchFamily="34" charset="0"/>
              </a:rPr>
              <a:t>2 </a:t>
            </a:r>
            <a:r>
              <a:rPr lang="en-US" sz="2400" dirty="0" smtClean="0">
                <a:solidFill>
                  <a:schemeClr val="tx2"/>
                </a:solidFill>
                <a:latin typeface="Century Gothic" panose="020B0502020202020204" pitchFamily="34" charset="0"/>
              </a:rPr>
              <a:t>years old</a:t>
            </a:r>
          </a:p>
          <a:p>
            <a:endParaRPr lang="en-US" sz="2400" dirty="0">
              <a:solidFill>
                <a:schemeClr val="tx2"/>
              </a:solidFill>
              <a:latin typeface="Century Gothic" panose="020B0502020202020204" pitchFamily="34" charset="0"/>
            </a:endParaRPr>
          </a:p>
          <a:p>
            <a:r>
              <a:rPr lang="en-US" sz="2400" dirty="0" smtClean="0">
                <a:solidFill>
                  <a:schemeClr val="tx2"/>
                </a:solidFill>
                <a:latin typeface="Century Gothic" panose="020B0502020202020204" pitchFamily="34" charset="0"/>
              </a:rPr>
              <a:t>1178+ </a:t>
            </a:r>
            <a:r>
              <a:rPr lang="en-US" sz="2400" dirty="0" smtClean="0">
                <a:solidFill>
                  <a:schemeClr val="tx2"/>
                </a:solidFill>
                <a:latin typeface="Century Gothic" panose="020B0502020202020204" pitchFamily="34" charset="0"/>
              </a:rPr>
              <a:t>papers</a:t>
            </a:r>
          </a:p>
          <a:p>
            <a:endParaRPr lang="en-US" sz="2400" dirty="0">
              <a:solidFill>
                <a:schemeClr val="tx2"/>
              </a:solidFill>
              <a:latin typeface="Century Gothic" panose="020B0502020202020204" pitchFamily="34" charset="0"/>
            </a:endParaRPr>
          </a:p>
          <a:p>
            <a:r>
              <a:rPr lang="en-US" sz="2400" dirty="0" smtClean="0">
                <a:solidFill>
                  <a:schemeClr val="tx2"/>
                </a:solidFill>
                <a:latin typeface="Century Gothic" panose="020B0502020202020204" pitchFamily="34" charset="0"/>
              </a:rPr>
              <a:t>135,000</a:t>
            </a:r>
            <a:r>
              <a:rPr lang="en-US" sz="2400" dirty="0" smtClean="0">
                <a:solidFill>
                  <a:schemeClr val="tx2"/>
                </a:solidFill>
                <a:latin typeface="Century Gothic" panose="020B0502020202020204" pitchFamily="34" charset="0"/>
              </a:rPr>
              <a:t>+ downloads</a:t>
            </a:r>
          </a:p>
          <a:p>
            <a:endParaRPr lang="en-US" sz="2400" dirty="0">
              <a:solidFill>
                <a:schemeClr val="tx2"/>
              </a:solidFill>
              <a:latin typeface="Century Gothic" panose="020B0502020202020204" pitchFamily="34" charset="0"/>
            </a:endParaRPr>
          </a:p>
          <a:p>
            <a:r>
              <a:rPr lang="en-US" sz="2400" dirty="0" smtClean="0">
                <a:solidFill>
                  <a:schemeClr val="tx2"/>
                </a:solidFill>
                <a:latin typeface="Century Gothic" panose="020B0502020202020204" pitchFamily="34" charset="0"/>
              </a:rPr>
              <a:t>49 </a:t>
            </a:r>
            <a:r>
              <a:rPr lang="en-US" sz="2400" dirty="0" smtClean="0">
                <a:solidFill>
                  <a:schemeClr val="tx2"/>
                </a:solidFill>
                <a:latin typeface="Century Gothic" panose="020B0502020202020204" pitchFamily="34" charset="0"/>
              </a:rPr>
              <a:t>SelectedWorks profiles</a:t>
            </a:r>
            <a:endParaRPr lang="en-US" sz="2400" dirty="0">
              <a:solidFill>
                <a:schemeClr val="tx2"/>
              </a:solidFill>
              <a:latin typeface="Century Gothic" panose="020B0502020202020204" pitchFamily="34" charset="0"/>
            </a:endParaRPr>
          </a:p>
        </p:txBody>
      </p:sp>
    </p:spTree>
    <p:extLst>
      <p:ext uri="{BB962C8B-B14F-4D97-AF65-F5344CB8AC3E}">
        <p14:creationId xmlns:p14="http://schemas.microsoft.com/office/powerpoint/2010/main" val="7025411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ctr"/>
            <a:r>
              <a:rPr lang="en-US" b="0" dirty="0" smtClean="0">
                <a:latin typeface="Century Gothic" panose="020B0502020202020204" pitchFamily="34" charset="0"/>
              </a:rPr>
              <a:t>Patience &amp; Persistence</a:t>
            </a:r>
            <a:endParaRPr lang="en-US" b="0" dirty="0">
              <a:latin typeface="Century Gothic" panose="020B0502020202020204" pitchFamily="34" charset="0"/>
            </a:endParaRPr>
          </a:p>
        </p:txBody>
      </p:sp>
      <p:pic>
        <p:nvPicPr>
          <p:cNvPr id="8"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655" y="2600702"/>
            <a:ext cx="8479717" cy="2929921"/>
          </a:xfrm>
          <a:prstGeom prst="rect">
            <a:avLst/>
          </a:prstGeom>
        </p:spPr>
      </p:pic>
    </p:spTree>
    <p:extLst>
      <p:ext uri="{BB962C8B-B14F-4D97-AF65-F5344CB8AC3E}">
        <p14:creationId xmlns:p14="http://schemas.microsoft.com/office/powerpoint/2010/main" val="11142860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0" dirty="0" smtClean="0">
                <a:latin typeface="Century Gothic" panose="020B0502020202020204" pitchFamily="34" charset="0"/>
              </a:rPr>
              <a:t>Talking Points for the Administration</a:t>
            </a:r>
            <a:endParaRPr lang="en-US" b="0" dirty="0">
              <a:latin typeface="Century Gothic" panose="020B0502020202020204" pitchFamily="34" charset="0"/>
            </a:endParaRPr>
          </a:p>
        </p:txBody>
      </p:sp>
      <p:sp>
        <p:nvSpPr>
          <p:cNvPr id="3" name="Content Placeholder 2"/>
          <p:cNvSpPr>
            <a:spLocks noGrp="1"/>
          </p:cNvSpPr>
          <p:nvPr>
            <p:ph sz="quarter" idx="13"/>
          </p:nvPr>
        </p:nvSpPr>
        <p:spPr>
          <a:xfrm>
            <a:off x="584200" y="2833615"/>
            <a:ext cx="8102600" cy="2106514"/>
          </a:xfrm>
        </p:spPr>
        <p:txBody>
          <a:bodyPr/>
          <a:lstStyle/>
          <a:p>
            <a:pPr marL="0" indent="0">
              <a:buNone/>
            </a:pPr>
            <a:r>
              <a:rPr lang="en-US" sz="3600" b="0" dirty="0" smtClean="0">
                <a:latin typeface="Century Gothic" panose="020B0502020202020204" pitchFamily="34" charset="0"/>
              </a:rPr>
              <a:t>Who are :</a:t>
            </a:r>
          </a:p>
          <a:p>
            <a:pPr marL="1143000" lvl="1" indent="-742950">
              <a:buFont typeface="+mj-lt"/>
              <a:buAutoNum type="arabicPeriod"/>
            </a:pPr>
            <a:r>
              <a:rPr lang="en-US" sz="3600" b="0" dirty="0" smtClean="0">
                <a:latin typeface="Century Gothic" panose="020B0502020202020204" pitchFamily="34" charset="0"/>
              </a:rPr>
              <a:t>Your </a:t>
            </a:r>
            <a:r>
              <a:rPr lang="en-US" sz="3600" b="0" dirty="0" smtClean="0">
                <a:solidFill>
                  <a:srgbClr val="FF0000"/>
                </a:solidFill>
                <a:latin typeface="Century Gothic" panose="020B0502020202020204" pitchFamily="34" charset="0"/>
              </a:rPr>
              <a:t>aspirants</a:t>
            </a:r>
          </a:p>
          <a:p>
            <a:pPr marL="1143000" lvl="1" indent="-742950">
              <a:buFont typeface="+mj-lt"/>
              <a:buAutoNum type="arabicPeriod"/>
            </a:pPr>
            <a:r>
              <a:rPr lang="en-US" sz="3600" b="0" dirty="0" smtClean="0">
                <a:latin typeface="Century Gothic" panose="020B0502020202020204" pitchFamily="34" charset="0"/>
              </a:rPr>
              <a:t>Your </a:t>
            </a:r>
            <a:r>
              <a:rPr lang="en-US" sz="3600" b="0" dirty="0" smtClean="0">
                <a:solidFill>
                  <a:srgbClr val="FF0000"/>
                </a:solidFill>
                <a:latin typeface="Century Gothic" panose="020B0502020202020204" pitchFamily="34" charset="0"/>
              </a:rPr>
              <a:t>competition</a:t>
            </a:r>
          </a:p>
          <a:p>
            <a:pPr marL="0" indent="0">
              <a:buNone/>
            </a:pPr>
            <a:endParaRPr lang="en-US" dirty="0"/>
          </a:p>
        </p:txBody>
      </p:sp>
    </p:spTree>
    <p:extLst>
      <p:ext uri="{BB962C8B-B14F-4D97-AF65-F5344CB8AC3E}">
        <p14:creationId xmlns:p14="http://schemas.microsoft.com/office/powerpoint/2010/main" val="11788960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0" dirty="0" smtClean="0">
                <a:latin typeface="Century Gothic" panose="020B0502020202020204" pitchFamily="34" charset="0"/>
              </a:rPr>
              <a:t>Talking Points for the Administration</a:t>
            </a:r>
            <a:endParaRPr lang="en-US" b="0" dirty="0">
              <a:latin typeface="Century Gothic" panose="020B0502020202020204" pitchFamily="34" charset="0"/>
            </a:endParaRPr>
          </a:p>
        </p:txBody>
      </p:sp>
      <p:sp>
        <p:nvSpPr>
          <p:cNvPr id="3" name="Content Placeholder 2"/>
          <p:cNvSpPr>
            <a:spLocks noGrp="1"/>
          </p:cNvSpPr>
          <p:nvPr>
            <p:ph sz="quarter" idx="13"/>
          </p:nvPr>
        </p:nvSpPr>
        <p:spPr>
          <a:xfrm>
            <a:off x="584200" y="3510515"/>
            <a:ext cx="8102600" cy="633974"/>
          </a:xfrm>
        </p:spPr>
        <p:txBody>
          <a:bodyPr/>
          <a:lstStyle/>
          <a:p>
            <a:pPr marL="0" indent="0">
              <a:buNone/>
            </a:pPr>
            <a:r>
              <a:rPr lang="en-US" sz="3600" b="0" dirty="0" smtClean="0">
                <a:latin typeface="Century Gothic" panose="020B0502020202020204" pitchFamily="34" charset="0"/>
              </a:rPr>
              <a:t>Of those, </a:t>
            </a:r>
            <a:r>
              <a:rPr lang="en-US" sz="3600" b="0" dirty="0" smtClean="0">
                <a:solidFill>
                  <a:srgbClr val="FF0000"/>
                </a:solidFill>
                <a:latin typeface="Century Gothic" panose="020B0502020202020204" pitchFamily="34" charset="0"/>
              </a:rPr>
              <a:t>who has a repository</a:t>
            </a:r>
            <a:r>
              <a:rPr lang="en-US" sz="3600" b="0" dirty="0" smtClean="0">
                <a:latin typeface="Century Gothic" panose="020B0502020202020204" pitchFamily="34" charset="0"/>
              </a:rPr>
              <a:t>?</a:t>
            </a:r>
          </a:p>
          <a:p>
            <a:endParaRPr lang="en-US" sz="3600" dirty="0"/>
          </a:p>
        </p:txBody>
      </p:sp>
    </p:spTree>
    <p:extLst>
      <p:ext uri="{BB962C8B-B14F-4D97-AF65-F5344CB8AC3E}">
        <p14:creationId xmlns:p14="http://schemas.microsoft.com/office/powerpoint/2010/main" val="10501914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Dominican Color Scheme">
      <a:dk1>
        <a:sysClr val="windowText" lastClr="000000"/>
      </a:dk1>
      <a:lt1>
        <a:sysClr val="window" lastClr="FFFFFF"/>
      </a:lt1>
      <a:dk2>
        <a:srgbClr val="121D4B"/>
      </a:dk2>
      <a:lt2>
        <a:srgbClr val="B5B3AD"/>
      </a:lt2>
      <a:accent1>
        <a:srgbClr val="CE9A17"/>
      </a:accent1>
      <a:accent2>
        <a:srgbClr val="FF4B12"/>
      </a:accent2>
      <a:accent3>
        <a:srgbClr val="AFD518"/>
      </a:accent3>
      <a:accent4>
        <a:srgbClr val="BB9AC6"/>
      </a:accent4>
      <a:accent5>
        <a:srgbClr val="5B7389"/>
      </a:accent5>
      <a:accent6>
        <a:srgbClr val="4E168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1029</TotalTime>
  <Words>1895</Words>
  <Application>Microsoft Office PowerPoint</Application>
  <PresentationFormat>On-screen Show (4:3)</PresentationFormat>
  <Paragraphs>352</Paragraphs>
  <Slides>43</Slides>
  <Notes>41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43</vt:i4>
      </vt:variant>
    </vt:vector>
  </HeadingPairs>
  <TitlesOfParts>
    <vt:vector size="50" baseType="lpstr">
      <vt:lpstr>ＭＳ Ｐゴシック</vt:lpstr>
      <vt:lpstr>Arial</vt:lpstr>
      <vt:lpstr>Book Antiqua</vt:lpstr>
      <vt:lpstr>Calibri</vt:lpstr>
      <vt:lpstr>Century Gothic</vt:lpstr>
      <vt:lpstr>Wingdings</vt:lpstr>
      <vt:lpstr>Office Theme</vt:lpstr>
      <vt:lpstr>Small but Mighty:  Launching a Successful Scholarly Communications Initiative with Limited Resources </vt:lpstr>
      <vt:lpstr>Dominican University of California</vt:lpstr>
      <vt:lpstr>Archbishop Alemany Library</vt:lpstr>
      <vt:lpstr>Institutional Repository Staff</vt:lpstr>
      <vt:lpstr>Institutional Repository Budget</vt:lpstr>
      <vt:lpstr>PowerPoint Presentation</vt:lpstr>
      <vt:lpstr>Patience &amp; Persistence</vt:lpstr>
      <vt:lpstr>Talking Points for the Administration</vt:lpstr>
      <vt:lpstr>Talking Points for the Administration</vt:lpstr>
      <vt:lpstr>Talking Points for the Administration</vt:lpstr>
      <vt:lpstr>Talking Points for the Administration</vt:lpstr>
      <vt:lpstr>Talking Points for the Administration</vt:lpstr>
      <vt:lpstr>Talking Points for the Administration</vt:lpstr>
      <vt:lpstr>Talking Points for the Administration</vt:lpstr>
      <vt:lpstr>Faculty Engagement</vt:lpstr>
      <vt:lpstr>Faculty Engagement</vt:lpstr>
      <vt:lpstr>Faculty Engagement</vt:lpstr>
      <vt:lpstr>Faculty Engagement</vt:lpstr>
      <vt:lpstr>Faculty Engagement</vt:lpstr>
      <vt:lpstr>Faculty Engagement</vt:lpstr>
      <vt:lpstr>Faculty Engagement</vt:lpstr>
      <vt:lpstr>Faculty Engagement</vt:lpstr>
      <vt:lpstr>Faculty Engagement</vt:lpstr>
      <vt:lpstr>Faculty Engagement</vt:lpstr>
      <vt:lpstr>Faculty Engagement</vt:lpstr>
      <vt:lpstr>Faculty Engagement</vt:lpstr>
      <vt:lpstr>Faculty Engagement</vt:lpstr>
      <vt:lpstr>Faculty Engagement</vt:lpstr>
      <vt:lpstr>Staffing</vt:lpstr>
      <vt:lpstr>Staffing</vt:lpstr>
      <vt:lpstr>Staffing</vt:lpstr>
      <vt:lpstr>Staffing</vt:lpstr>
      <vt:lpstr>Staffing</vt:lpstr>
      <vt:lpstr>Staffing</vt:lpstr>
      <vt:lpstr>Staffing</vt:lpstr>
      <vt:lpstr>Staffing</vt:lpstr>
      <vt:lpstr>Staffing</vt:lpstr>
      <vt:lpstr>Staffing</vt:lpstr>
      <vt:lpstr>Be Careful of What You Ask For</vt:lpstr>
      <vt:lpstr>References I Used When Pitching the IR</vt:lpstr>
      <vt:lpstr>References I Used When Pitching the IR</vt:lpstr>
      <vt:lpstr>Questions?</vt:lpstr>
      <vt:lpstr>PowerPoint Presentation</vt:lpstr>
    </vt:vector>
  </TitlesOfParts>
  <Company>Dominican University of California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Shelley Hunter</dc:creator>
  <cp:lastModifiedBy>Pujals, Michael</cp:lastModifiedBy>
  <cp:revision>108</cp:revision>
  <dcterms:created xsi:type="dcterms:W3CDTF">2013-03-06T18:55:45Z</dcterms:created>
  <dcterms:modified xsi:type="dcterms:W3CDTF">2016-11-09T23:01:32Z</dcterms:modified>
</cp:coreProperties>
</file>