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57" r:id="rId2"/>
    <p:sldId id="328" r:id="rId3"/>
    <p:sldId id="258" r:id="rId4"/>
    <p:sldId id="259" r:id="rId5"/>
    <p:sldId id="260" r:id="rId6"/>
    <p:sldId id="268" r:id="rId7"/>
    <p:sldId id="270" r:id="rId8"/>
    <p:sldId id="333" r:id="rId9"/>
    <p:sldId id="334" r:id="rId10"/>
    <p:sldId id="335" r:id="rId11"/>
    <p:sldId id="327" r:id="rId12"/>
    <p:sldId id="330" r:id="rId13"/>
    <p:sldId id="329" r:id="rId14"/>
    <p:sldId id="306" r:id="rId15"/>
    <p:sldId id="311" r:id="rId16"/>
    <p:sldId id="309" r:id="rId17"/>
    <p:sldId id="310" r:id="rId18"/>
    <p:sldId id="321" r:id="rId19"/>
    <p:sldId id="314" r:id="rId20"/>
    <p:sldId id="315" r:id="rId21"/>
    <p:sldId id="336" r:id="rId22"/>
    <p:sldId id="337" r:id="rId23"/>
    <p:sldId id="338" r:id="rId24"/>
    <p:sldId id="318" r:id="rId25"/>
    <p:sldId id="319" r:id="rId26"/>
    <p:sldId id="32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305" r:id="rId36"/>
    <p:sldId id="281" r:id="rId37"/>
    <p:sldId id="285" r:id="rId38"/>
    <p:sldId id="300" r:id="rId39"/>
    <p:sldId id="283" r:id="rId40"/>
    <p:sldId id="284" r:id="rId41"/>
    <p:sldId id="301" r:id="rId42"/>
    <p:sldId id="302" r:id="rId43"/>
    <p:sldId id="303" r:id="rId44"/>
    <p:sldId id="304" r:id="rId45"/>
    <p:sldId id="331" r:id="rId46"/>
    <p:sldId id="286" r:id="rId47"/>
    <p:sldId id="287" r:id="rId48"/>
    <p:sldId id="289" r:id="rId49"/>
    <p:sldId id="292" r:id="rId50"/>
    <p:sldId id="290" r:id="rId51"/>
    <p:sldId id="288" r:id="rId52"/>
    <p:sldId id="291" r:id="rId53"/>
    <p:sldId id="293" r:id="rId54"/>
    <p:sldId id="295" r:id="rId55"/>
    <p:sldId id="294" r:id="rId56"/>
    <p:sldId id="296" r:id="rId57"/>
    <p:sldId id="297" r:id="rId58"/>
    <p:sldId id="332" r:id="rId59"/>
    <p:sldId id="298" r:id="rId60"/>
    <p:sldId id="299" r:id="rId6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2" autoAdjust="0"/>
    <p:restoredTop sz="62574" autoAdjust="0"/>
  </p:normalViewPr>
  <p:slideViewPr>
    <p:cSldViewPr snapToGrid="0">
      <p:cViewPr varScale="1">
        <p:scale>
          <a:sx n="66" d="100"/>
          <a:sy n="66" d="100"/>
        </p:scale>
        <p:origin x="1368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Textbook%20Distribution%20Graph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Textbook%20Distribution%20Graph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Textbook%20Distribution%20Graph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Textbook%20Distribution%20Graph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E:\Textbook%20Distribution%20Graph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E:\Textbook%20Distribution%20Graph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4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4400" baseline="0" dirty="0" smtClean="0"/>
              <a:t>Students Estimate the Cost of Their Textbooks, Fall </a:t>
            </a:r>
            <a:r>
              <a:rPr lang="en-US" sz="4400" baseline="0" dirty="0"/>
              <a:t>2016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'Q4'!$E$1:$E$11</c:f>
              <c:strCache>
                <c:ptCount val="11"/>
                <c:pt idx="0">
                  <c:v>0-99</c:v>
                </c:pt>
                <c:pt idx="1">
                  <c:v>100-199</c:v>
                </c:pt>
                <c:pt idx="2">
                  <c:v>200-299</c:v>
                </c:pt>
                <c:pt idx="3">
                  <c:v>300-399</c:v>
                </c:pt>
                <c:pt idx="4">
                  <c:v>400-499</c:v>
                </c:pt>
                <c:pt idx="5">
                  <c:v>500-599</c:v>
                </c:pt>
                <c:pt idx="6">
                  <c:v>600-699</c:v>
                </c:pt>
                <c:pt idx="7">
                  <c:v>700-799</c:v>
                </c:pt>
                <c:pt idx="8">
                  <c:v>800-899</c:v>
                </c:pt>
                <c:pt idx="9">
                  <c:v>900-999</c:v>
                </c:pt>
                <c:pt idx="10">
                  <c:v>1000+</c:v>
                </c:pt>
              </c:strCache>
            </c:strRef>
          </c:cat>
          <c:val>
            <c:numRef>
              <c:f>'Q4'!$F$1:$F$11</c:f>
              <c:numCache>
                <c:formatCode>General</c:formatCode>
                <c:ptCount val="11"/>
                <c:pt idx="0">
                  <c:v>65</c:v>
                </c:pt>
                <c:pt idx="1">
                  <c:v>81</c:v>
                </c:pt>
                <c:pt idx="2">
                  <c:v>123</c:v>
                </c:pt>
                <c:pt idx="3">
                  <c:v>91</c:v>
                </c:pt>
                <c:pt idx="4">
                  <c:v>74</c:v>
                </c:pt>
                <c:pt idx="5">
                  <c:v>63</c:v>
                </c:pt>
                <c:pt idx="6">
                  <c:v>23</c:v>
                </c:pt>
                <c:pt idx="7">
                  <c:v>12</c:v>
                </c:pt>
                <c:pt idx="8">
                  <c:v>13</c:v>
                </c:pt>
                <c:pt idx="9">
                  <c:v>9</c:v>
                </c:pt>
                <c:pt idx="10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8937752"/>
        <c:axId val="568941280"/>
      </c:barChart>
      <c:catAx>
        <c:axId val="568937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941280"/>
        <c:crosses val="autoZero"/>
        <c:auto val="1"/>
        <c:lblAlgn val="ctr"/>
        <c:lblOffset val="100"/>
        <c:noMultiLvlLbl val="0"/>
      </c:catAx>
      <c:valAx>
        <c:axId val="568941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937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4400" baseline="0" dirty="0"/>
              <a:t>I won’t buy or rent a textbook if it’s too expensive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5633694225721771E-2"/>
          <c:y val="0.29289822105570135"/>
          <c:w val="0.84353297244094483"/>
          <c:h val="0.498473461650627"/>
        </c:manualLayout>
      </c:layout>
      <c:barChart>
        <c:barDir val="col"/>
        <c:grouping val="clustered"/>
        <c:varyColors val="0"/>
        <c:ser>
          <c:idx val="0"/>
          <c:order val="0"/>
          <c:tx>
            <c:v>Undergraduate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'Q9.3 9.4'!$A$2:$E$2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Unsure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'Q9.3 9.4'!$A$3:$E$3</c:f>
              <c:numCache>
                <c:formatCode>###0.0%</c:formatCode>
                <c:ptCount val="5"/>
                <c:pt idx="0">
                  <c:v>7.476635514018691E-2</c:v>
                </c:pt>
                <c:pt idx="1">
                  <c:v>0.21495327102803738</c:v>
                </c:pt>
                <c:pt idx="2">
                  <c:v>0.16822429906542055</c:v>
                </c:pt>
                <c:pt idx="3">
                  <c:v>0.30140186915887851</c:v>
                </c:pt>
                <c:pt idx="4">
                  <c:v>0.24065420560747663</c:v>
                </c:pt>
              </c:numCache>
            </c:numRef>
          </c:val>
        </c:ser>
        <c:ser>
          <c:idx val="1"/>
          <c:order val="1"/>
          <c:tx>
            <c:v>Graduate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'Q9.3 9.4'!$A$2:$E$2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Unsure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'Q9.3 9.4'!$A$4:$E$4</c:f>
              <c:numCache>
                <c:formatCode>###0.0%</c:formatCode>
                <c:ptCount val="5"/>
                <c:pt idx="0">
                  <c:v>0.12318840579710147</c:v>
                </c:pt>
                <c:pt idx="1">
                  <c:v>0.37681159420289861</c:v>
                </c:pt>
                <c:pt idx="2">
                  <c:v>0.13768115942028986</c:v>
                </c:pt>
                <c:pt idx="3">
                  <c:v>0.22463768115942029</c:v>
                </c:pt>
                <c:pt idx="4">
                  <c:v>0.13768115942028986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8928736"/>
        <c:axId val="568927952"/>
      </c:barChart>
      <c:catAx>
        <c:axId val="568928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927952"/>
        <c:crosses val="autoZero"/>
        <c:auto val="1"/>
        <c:lblAlgn val="ctr"/>
        <c:lblOffset val="100"/>
        <c:noMultiLvlLbl val="0"/>
      </c:catAx>
      <c:valAx>
        <c:axId val="568927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928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258759842519686"/>
          <c:y val="0.86946821230679483"/>
          <c:w val="0.45274146981627295"/>
          <c:h val="6.57169728783902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4400" baseline="0" dirty="0" smtClean="0"/>
              <a:t>The cost of textbooks impacts the number of classes I take in a semester</a:t>
            </a:r>
            <a:endParaRPr lang="en-US" sz="4400" baseline="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Undergraduate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 9.1 and 9.2'!$A$1:$E$1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Unsure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' 9.1 and 9.2'!$A$2:$E$2</c:f>
              <c:numCache>
                <c:formatCode>###0.0%</c:formatCode>
                <c:ptCount val="5"/>
                <c:pt idx="0">
                  <c:v>0.169767441860465</c:v>
                </c:pt>
                <c:pt idx="1">
                  <c:v>0.44186046511627908</c:v>
                </c:pt>
                <c:pt idx="2">
                  <c:v>0.15348837209302327</c:v>
                </c:pt>
                <c:pt idx="3">
                  <c:v>0.16046511627906976</c:v>
                </c:pt>
                <c:pt idx="4">
                  <c:v>7.441860465116279E-2</c:v>
                </c:pt>
              </c:numCache>
            </c:numRef>
          </c:val>
        </c:ser>
        <c:ser>
          <c:idx val="1"/>
          <c:order val="1"/>
          <c:tx>
            <c:v>Graduate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 9.1 and 9.2'!$A$1:$E$1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Unsure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' 9.1 and 9.2'!$A$3:$E$3</c:f>
              <c:numCache>
                <c:formatCode>###0.0%</c:formatCode>
                <c:ptCount val="5"/>
                <c:pt idx="0">
                  <c:v>0.28467153284671531</c:v>
                </c:pt>
                <c:pt idx="1">
                  <c:v>0.51094890510948909</c:v>
                </c:pt>
                <c:pt idx="2">
                  <c:v>0.10218978102189782</c:v>
                </c:pt>
                <c:pt idx="3">
                  <c:v>8.7591240875912413E-2</c:v>
                </c:pt>
                <c:pt idx="4">
                  <c:v>1.4598540145985401E-2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8934224"/>
        <c:axId val="568934616"/>
      </c:barChart>
      <c:catAx>
        <c:axId val="568934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934616"/>
        <c:crosses val="autoZero"/>
        <c:auto val="1"/>
        <c:lblAlgn val="ctr"/>
        <c:lblOffset val="100"/>
        <c:noMultiLvlLbl val="0"/>
      </c:catAx>
      <c:valAx>
        <c:axId val="568934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934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4400" dirty="0">
                <a:effectLst/>
              </a:rPr>
              <a:t>I’ll purchase an older edition of a textbook rather than the one the instructor specified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Undergraduate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'Q9.3 9.4'!$A$46:$E$46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Unsure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'Q9.3 9.4'!$A$47:$E$47</c:f>
              <c:numCache>
                <c:formatCode>###0.0%</c:formatCode>
                <c:ptCount val="5"/>
                <c:pt idx="0">
                  <c:v>0.10697674418604651</c:v>
                </c:pt>
                <c:pt idx="1">
                  <c:v>0.32325581395348835</c:v>
                </c:pt>
                <c:pt idx="2">
                  <c:v>0.1674418604651163</c:v>
                </c:pt>
                <c:pt idx="3">
                  <c:v>0.23488372093023255</c:v>
                </c:pt>
                <c:pt idx="4">
                  <c:v>0.1674418604651163</c:v>
                </c:pt>
              </c:numCache>
            </c:numRef>
          </c:val>
        </c:ser>
        <c:ser>
          <c:idx val="1"/>
          <c:order val="1"/>
          <c:tx>
            <c:v>Graduate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'Q9.3 9.4'!$A$46:$E$46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Unsure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'Q9.3 9.4'!$A$48:$E$48</c:f>
              <c:numCache>
                <c:formatCode>###0.0%</c:formatCode>
                <c:ptCount val="5"/>
                <c:pt idx="0">
                  <c:v>0.13868613138686131</c:v>
                </c:pt>
                <c:pt idx="1">
                  <c:v>0.32846715328467158</c:v>
                </c:pt>
                <c:pt idx="2">
                  <c:v>9.4890510948905091E-2</c:v>
                </c:pt>
                <c:pt idx="3">
                  <c:v>0.27007299270072993</c:v>
                </c:pt>
                <c:pt idx="4">
                  <c:v>0.16788321167883211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8935400"/>
        <c:axId val="568935792"/>
      </c:barChart>
      <c:catAx>
        <c:axId val="568935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935792"/>
        <c:crosses val="autoZero"/>
        <c:auto val="1"/>
        <c:lblAlgn val="ctr"/>
        <c:lblOffset val="100"/>
        <c:noMultiLvlLbl val="0"/>
      </c:catAx>
      <c:valAx>
        <c:axId val="568935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935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4400" baseline="0" dirty="0"/>
              <a:t>I have taken a course without having the textbook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6190985154861718E-2"/>
          <c:y val="0.2990302822264892"/>
          <c:w val="0.83769497215225541"/>
          <c:h val="0.53472370967568916"/>
        </c:manualLayout>
      </c:layout>
      <c:barChart>
        <c:barDir val="col"/>
        <c:grouping val="clustered"/>
        <c:varyColors val="0"/>
        <c:ser>
          <c:idx val="0"/>
          <c:order val="0"/>
          <c:tx>
            <c:v>Undergraduate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'Q9.5'!$A$1:$E$1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Unsure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'Q9.5'!$A$2:$E$2</c:f>
              <c:numCache>
                <c:formatCode>###0.0%</c:formatCode>
                <c:ptCount val="5"/>
                <c:pt idx="0">
                  <c:v>0.1756440281030445</c:v>
                </c:pt>
                <c:pt idx="1">
                  <c:v>0.21545667447306791</c:v>
                </c:pt>
                <c:pt idx="2">
                  <c:v>6.0889929742388757E-2</c:v>
                </c:pt>
                <c:pt idx="3">
                  <c:v>0.27400468384074944</c:v>
                </c:pt>
                <c:pt idx="4">
                  <c:v>0.27400468384074944</c:v>
                </c:pt>
              </c:numCache>
            </c:numRef>
          </c:val>
        </c:ser>
        <c:ser>
          <c:idx val="1"/>
          <c:order val="1"/>
          <c:tx>
            <c:v>Graduate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'Q9.5'!$A$1:$E$1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Unsure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'Q9.5'!$A$3:$E$3</c:f>
              <c:numCache>
                <c:formatCode>###0.0%</c:formatCode>
                <c:ptCount val="5"/>
                <c:pt idx="0">
                  <c:v>0.27536231884057971</c:v>
                </c:pt>
                <c:pt idx="1">
                  <c:v>0.28985507246376813</c:v>
                </c:pt>
                <c:pt idx="2">
                  <c:v>1.4492753623188406E-2</c:v>
                </c:pt>
                <c:pt idx="3">
                  <c:v>0.26811594202898553</c:v>
                </c:pt>
                <c:pt idx="4">
                  <c:v>0.15217391304347827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97122976"/>
        <c:axId val="452697928"/>
      </c:barChart>
      <c:catAx>
        <c:axId val="497122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697928"/>
        <c:crosses val="autoZero"/>
        <c:auto val="1"/>
        <c:lblAlgn val="ctr"/>
        <c:lblOffset val="100"/>
        <c:noMultiLvlLbl val="0"/>
      </c:catAx>
      <c:valAx>
        <c:axId val="452697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7122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4400" dirty="0"/>
              <a:t> I have taken a course where </a:t>
            </a:r>
            <a:r>
              <a:rPr lang="en-US" sz="4400" dirty="0">
                <a:solidFill>
                  <a:srgbClr val="C00000"/>
                </a:solidFill>
              </a:rPr>
              <a:t>&lt; 50% </a:t>
            </a:r>
            <a:r>
              <a:rPr lang="en-US" sz="4400" dirty="0"/>
              <a:t>of the textbook was assigned reading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Undergraduate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'Q9.6'!$A$2:$E$2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Unsure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'Q9.6'!$A$3:$E$3</c:f>
              <c:numCache>
                <c:formatCode>###0.0%</c:formatCode>
                <c:ptCount val="5"/>
                <c:pt idx="0">
                  <c:v>3.2710280373831772E-2</c:v>
                </c:pt>
                <c:pt idx="1">
                  <c:v>5.3738317757009345E-2</c:v>
                </c:pt>
                <c:pt idx="2">
                  <c:v>9.11214953271028E-2</c:v>
                </c:pt>
                <c:pt idx="3">
                  <c:v>0.31542056074766356</c:v>
                </c:pt>
                <c:pt idx="4">
                  <c:v>0.5070093457943925</c:v>
                </c:pt>
              </c:numCache>
            </c:numRef>
          </c:val>
        </c:ser>
        <c:ser>
          <c:idx val="1"/>
          <c:order val="1"/>
          <c:tx>
            <c:v>Graduate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'Q9.6'!$A$2:$E$2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Unsure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'Q9.6'!$A$4:$E$4</c:f>
              <c:numCache>
                <c:formatCode>###0.0%</c:formatCode>
                <c:ptCount val="5"/>
                <c:pt idx="0">
                  <c:v>4.3478260869565216E-2</c:v>
                </c:pt>
                <c:pt idx="1">
                  <c:v>0.21014492753623187</c:v>
                </c:pt>
                <c:pt idx="2">
                  <c:v>0.13043478260869565</c:v>
                </c:pt>
                <c:pt idx="3">
                  <c:v>0.25362318840579712</c:v>
                </c:pt>
                <c:pt idx="4">
                  <c:v>0.36231884057971014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8936576"/>
        <c:axId val="568936968"/>
      </c:barChart>
      <c:catAx>
        <c:axId val="568936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936968"/>
        <c:crosses val="autoZero"/>
        <c:auto val="1"/>
        <c:lblAlgn val="ctr"/>
        <c:lblOffset val="100"/>
        <c:noMultiLvlLbl val="0"/>
      </c:catAx>
      <c:valAx>
        <c:axId val="568936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936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D81C77A-2D9B-450F-B57D-A0C91EB4E359}" type="datetimeFigureOut">
              <a:rPr lang="en-US"/>
              <a:pPr>
                <a:defRPr/>
              </a:pPr>
              <a:t>10/20/2016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74E75BA-3D88-471B-902C-931EC60991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0352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hare.com/cgreen" TargetMode="External"/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83097A-8E7B-4F79-B9AD-EA2EDBE8DF78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3759253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3451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65% nationally</a:t>
            </a:r>
          </a:p>
          <a:p>
            <a:endParaRPr lang="en-US" dirty="0" smtClean="0"/>
          </a:p>
          <a:p>
            <a:r>
              <a:rPr lang="en-US" dirty="0" smtClean="0"/>
              <a:t>50% total</a:t>
            </a:r>
            <a:r>
              <a:rPr lang="en-US" baseline="0" dirty="0" smtClean="0"/>
              <a:t> responses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54% Undergrads</a:t>
            </a:r>
          </a:p>
          <a:p>
            <a:endParaRPr lang="en-US" baseline="0" dirty="0" smtClean="0"/>
          </a:p>
          <a:p>
            <a:r>
              <a:rPr lang="en-US" baseline="0" dirty="0" smtClean="0"/>
              <a:t>36% Graduate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104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54% Undergrad</a:t>
            </a:r>
          </a:p>
          <a:p>
            <a:endParaRPr lang="en-US" dirty="0" smtClean="0"/>
          </a:p>
          <a:p>
            <a:r>
              <a:rPr lang="en-US" dirty="0" smtClean="0"/>
              <a:t>36%</a:t>
            </a:r>
            <a:r>
              <a:rPr lang="en-US" baseline="0" dirty="0" smtClean="0"/>
              <a:t> Graduate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9030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Nationally about 50%</a:t>
            </a:r>
          </a:p>
          <a:p>
            <a:endParaRPr lang="en-US" dirty="0" smtClean="0"/>
          </a:p>
          <a:p>
            <a:r>
              <a:rPr lang="en-US" dirty="0" smtClean="0"/>
              <a:t>20% total</a:t>
            </a:r>
            <a:r>
              <a:rPr lang="en-US" baseline="0" dirty="0" smtClean="0"/>
              <a:t> responses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23% undergraduate</a:t>
            </a:r>
          </a:p>
          <a:p>
            <a:endParaRPr lang="en-US" baseline="0" dirty="0" smtClean="0"/>
          </a:p>
          <a:p>
            <a:r>
              <a:rPr lang="en-US" baseline="0" dirty="0" smtClean="0"/>
              <a:t>10% graduate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2158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&gt;50% Nationally</a:t>
            </a:r>
          </a:p>
          <a:p>
            <a:endParaRPr lang="en-US" dirty="0" smtClean="0"/>
          </a:p>
          <a:p>
            <a:r>
              <a:rPr lang="en-US" dirty="0" smtClean="0"/>
              <a:t>42% total responses</a:t>
            </a:r>
          </a:p>
          <a:p>
            <a:endParaRPr lang="en-US" dirty="0" smtClean="0"/>
          </a:p>
          <a:p>
            <a:r>
              <a:rPr lang="en-US" dirty="0" smtClean="0"/>
              <a:t>40% undergraduate</a:t>
            </a:r>
          </a:p>
          <a:p>
            <a:endParaRPr lang="en-US" dirty="0" smtClean="0"/>
          </a:p>
          <a:p>
            <a:r>
              <a:rPr lang="en-US" dirty="0" smtClean="0"/>
              <a:t>44%</a:t>
            </a:r>
            <a:r>
              <a:rPr lang="en-US" baseline="0" dirty="0" smtClean="0"/>
              <a:t> graduate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7376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About an even split</a:t>
            </a:r>
          </a:p>
          <a:p>
            <a:endParaRPr lang="en-US" dirty="0" smtClean="0"/>
          </a:p>
          <a:p>
            <a:r>
              <a:rPr lang="en-US" dirty="0" smtClean="0"/>
              <a:t>40% agree or</a:t>
            </a:r>
            <a:r>
              <a:rPr lang="en-US" baseline="0" dirty="0" smtClean="0"/>
              <a:t> strongly agree</a:t>
            </a:r>
          </a:p>
          <a:p>
            <a:endParaRPr lang="en-US" baseline="0" dirty="0" smtClean="0"/>
          </a:p>
          <a:p>
            <a:r>
              <a:rPr lang="en-US" baseline="0" dirty="0" smtClean="0"/>
              <a:t>43% disagree or strongly disagree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5739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52% Total responses</a:t>
            </a:r>
          </a:p>
          <a:p>
            <a:endParaRPr lang="en-US" dirty="0" smtClean="0"/>
          </a:p>
          <a:p>
            <a:r>
              <a:rPr lang="en-US" dirty="0" smtClean="0"/>
              <a:t>55% undergraduate</a:t>
            </a:r>
          </a:p>
          <a:p>
            <a:endParaRPr lang="en-US" dirty="0" smtClean="0"/>
          </a:p>
          <a:p>
            <a:r>
              <a:rPr lang="en-US" dirty="0" smtClean="0"/>
              <a:t>42%</a:t>
            </a:r>
            <a:r>
              <a:rPr lang="en-US" baseline="0" dirty="0" smtClean="0"/>
              <a:t> graduate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3174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55%</a:t>
            </a:r>
            <a:r>
              <a:rPr lang="en-US" baseline="0" dirty="0" smtClean="0"/>
              <a:t> Undergraduate</a:t>
            </a:r>
          </a:p>
          <a:p>
            <a:endParaRPr lang="en-US" baseline="0" dirty="0" smtClean="0"/>
          </a:p>
          <a:p>
            <a:r>
              <a:rPr lang="en-US" baseline="0" dirty="0" smtClean="0"/>
              <a:t>42% Graduate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8147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Student was able to maintain a 3.4 GPA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3419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77% total responses</a:t>
            </a:r>
          </a:p>
          <a:p>
            <a:endParaRPr lang="en-US" dirty="0" smtClean="0"/>
          </a:p>
          <a:p>
            <a:r>
              <a:rPr lang="en-US" dirty="0" smtClean="0"/>
              <a:t>82%</a:t>
            </a:r>
            <a:r>
              <a:rPr lang="en-US" baseline="0" dirty="0" smtClean="0"/>
              <a:t> undergraduate</a:t>
            </a:r>
          </a:p>
          <a:p>
            <a:endParaRPr lang="en-US" baseline="0" dirty="0" smtClean="0"/>
          </a:p>
          <a:p>
            <a:r>
              <a:rPr lang="en-US" baseline="0" dirty="0" smtClean="0"/>
              <a:t>62% </a:t>
            </a:r>
            <a:r>
              <a:rPr lang="en-US" baseline="0" dirty="0" smtClean="0"/>
              <a:t>graduate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Students are stating that they wait to buy their textbooks until after the semester starts because:</a:t>
            </a:r>
          </a:p>
          <a:p>
            <a:r>
              <a:rPr lang="en-US" baseline="0" dirty="0" smtClean="0"/>
              <a:t>They want to find out if the instructor has changed their mind</a:t>
            </a:r>
          </a:p>
          <a:p>
            <a:r>
              <a:rPr lang="en-US" baseline="0" dirty="0" smtClean="0"/>
              <a:t>They want to see if the book is only suggested reading</a:t>
            </a:r>
          </a:p>
          <a:p>
            <a:r>
              <a:rPr lang="en-US" baseline="0" dirty="0" smtClean="0"/>
              <a:t>They wait to see if the book is even going to be used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658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 smtClean="0"/>
              <a:t>Source: Dominican University of California http://www.dominican.edu/admissions/aid/costs2/undergrad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altLang="en-US" dirty="0" smtClean="0"/>
              <a:t>National average is $1,200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08C30F7-3AC2-4316-A683-420E065E9763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5837486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77% Total Responses</a:t>
            </a:r>
          </a:p>
          <a:p>
            <a:endParaRPr lang="en-US" dirty="0" smtClean="0"/>
          </a:p>
          <a:p>
            <a:r>
              <a:rPr lang="en-US" dirty="0" smtClean="0"/>
              <a:t>82% Undergrads</a:t>
            </a:r>
          </a:p>
          <a:p>
            <a:endParaRPr lang="en-US" dirty="0" smtClean="0"/>
          </a:p>
          <a:p>
            <a:r>
              <a:rPr lang="en-US" dirty="0" smtClean="0"/>
              <a:t>62%</a:t>
            </a:r>
            <a:r>
              <a:rPr lang="en-US" baseline="0" dirty="0" smtClean="0"/>
              <a:t> Graduate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9081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7CE8D7-B0FE-4231-ABE2-60817EB4F8B4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04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Adapted from slides by Cable Green available under CCBY at </a:t>
            </a:r>
            <a:r>
              <a:rPr lang="en-US" altLang="en-US" smtClean="0">
                <a:hlinkClick r:id="rId3"/>
              </a:rPr>
              <a:t>http://www.slideshare.com/cgreen</a:t>
            </a:r>
            <a:r>
              <a:rPr lang="en-US" altLang="en-US" smtClean="0"/>
              <a:t> 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AFB065-7370-49C1-973D-F571D77FBDBE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4618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1173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/>
              <a:t>http://link.springer.com/article/10.1007%2Fs12528-015-9101-x</a:t>
            </a:r>
          </a:p>
          <a:p>
            <a:pPr eaLnBrk="1" hangingPunct="1"/>
            <a:r>
              <a:rPr lang="en-US" altLang="en-US" smtClean="0"/>
              <a:t>http://www.huffingtonpost.com/nicole-allen/college-textbooks-do-you_b_8261086.html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D80D19-6A67-4DFA-BF5A-41F536FB594B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74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/>
              <a:t>At Tidewater, Z courses fill to capacity at a rate significantly higher than non-Z courses, says Williams. For example, last fall a Z course in Calculus had an enrollment rate of 70%, compared to 43% for a non-Z course in the same subject.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33121F-79E6-41EA-9450-FB96BBDED25A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9378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http://news.rutgers.edu/news-release/rutgers-university-libraries-provide-relief-soaring-textbook-costs/20160929#.V_1NwOIrJpg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38797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http://ripr.org/post/open-online-textbook-initiative-aims-drive-down-college-costs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58842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http://www.greensboro.com/news/schools/as-textbook-prices-soar-uncg-looks-for-free-alternatives/article_eec66345-9a80-5689-bc66-799c8a849760.html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05270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http://www.infodocket.com/2016/09/30/higher-ed-new-open-textbook-news-from-new-jersey-rhode-island-north-carolina-and-connecticut/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4334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Source: Hill, P. (February 25, 2016) Students are spending less on textbooks, but that’s not all good. Chronicle of Higher Education</a:t>
            </a:r>
          </a:p>
          <a:p>
            <a:pPr eaLnBrk="1" hangingPunct="1">
              <a:defRPr/>
            </a:pPr>
            <a:r>
              <a:rPr lang="en-US" dirty="0" smtClean="0"/>
              <a:t>http://www.chronicle.com/article/Students-Are-Spending-Less-on/235340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Data from National Association of College Stores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marL="171450" indent="-17145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For Fall 2014, students were asked how much they spent on required course materials. </a:t>
            </a:r>
          </a:p>
          <a:p>
            <a:pPr eaLnBrk="1" hangingPunct="1">
              <a:defRPr/>
            </a:pPr>
            <a:endParaRPr lang="en-US" dirty="0" smtClean="0"/>
          </a:p>
          <a:p>
            <a:pPr marL="171450" indent="-17145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First-generation students spend 10 percent more, 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 marL="171450" indent="-17145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acquire 6-percent-fewer textbooks, 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 marL="171450" indent="-17145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and end up paying 17 percent more per textbook than do non-first-generation students. 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 marL="171450" indent="-17145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Dominican Students -- 24.6% of new students are 1</a:t>
            </a:r>
            <a:r>
              <a:rPr lang="en-US" baseline="30000" dirty="0" smtClean="0"/>
              <a:t>st</a:t>
            </a:r>
            <a:r>
              <a:rPr lang="en-US" dirty="0" smtClean="0"/>
              <a:t> gen and 22.4% undergraduates are 1</a:t>
            </a:r>
            <a:r>
              <a:rPr lang="en-US" baseline="30000" dirty="0" smtClean="0"/>
              <a:t>st</a:t>
            </a:r>
            <a:r>
              <a:rPr lang="en-US" dirty="0" smtClean="0"/>
              <a:t> gen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5D52082-4E2C-4321-8881-FBF9E404D4F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14425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16418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7013BE3-A911-494A-B03D-7D9AC2F2BC54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40761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/>
              <a:t>Source: http://wp.pierce.ctc.edu/blog/piercenews/2015/01/09/pierce-professor-saves-students-1-million-through-open-education-resources/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4CD74C-F81A-4EC4-8EA6-2A5BE3EDD0B0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2098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/>
              <a:t>Barbara Illowsky and Susan Dean, De Anza College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4EF030-3EC4-4000-BA98-5C7851B2D8D0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28407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4EBC1B-AEB0-432D-AE83-E673FB038640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61312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46D916C-990C-4E5F-AE26-47F438C73CBF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11884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C9B8F7-87FD-45D4-9A1F-B24157DD8A80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17260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D30F7B-59DA-4110-9530-07A088F6E943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58240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069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/>
              <a:t>Source: Hill, P. (February 25, 2016) Students are spending less on textbooks, but that’s not all good. Chronicle of Higher Education</a:t>
            </a:r>
          </a:p>
          <a:p>
            <a:pPr eaLnBrk="1" hangingPunct="1"/>
            <a:r>
              <a:rPr lang="en-US" altLang="en-US" smtClean="0"/>
              <a:t>http://www.chronicle.com/article/Students-Are-Spending-Less-on/235340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2BDB21-0504-4F9B-9F0B-D3B86BF257F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112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1963" eaLnBrk="1" hangingPunct="1">
              <a:spcBef>
                <a:spcPct val="0"/>
              </a:spcBef>
            </a:pPr>
            <a:r>
              <a:rPr lang="en-US" altLang="en-US" dirty="0" smtClean="0"/>
              <a:t>Source http://www.uspirg.org/reports/usp/fixing-broken-textbook-market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25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1963" eaLnBrk="1" hangingPunct="1">
              <a:spcBef>
                <a:spcPct val="0"/>
              </a:spcBef>
            </a:pPr>
            <a:r>
              <a:rPr lang="en-US" altLang="en-US" dirty="0" smtClean="0"/>
              <a:t>Source http://www.uspirg.org/reports/usp/fixing-broken-textbook-market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9827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Source http://www.uspirg.org/reports/usp/fixing-broken-textbook-market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969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Worked with Chris </a:t>
            </a:r>
            <a:r>
              <a:rPr lang="en-US" dirty="0" err="1" smtClean="0"/>
              <a:t>Antons</a:t>
            </a:r>
            <a:r>
              <a:rPr lang="en-US" dirty="0" smtClean="0"/>
              <a:t> in Institutional</a:t>
            </a:r>
            <a:r>
              <a:rPr lang="en-US" baseline="0" dirty="0" smtClean="0"/>
              <a:t> Research</a:t>
            </a:r>
          </a:p>
          <a:p>
            <a:endParaRPr lang="en-US" baseline="0" dirty="0" smtClean="0"/>
          </a:p>
          <a:p>
            <a:r>
              <a:rPr lang="en-US" baseline="0" dirty="0" smtClean="0"/>
              <a:t>Sent an email to all the students with an explanation of what the survey was about </a:t>
            </a:r>
          </a:p>
          <a:p>
            <a:endParaRPr lang="en-US" baseline="0" dirty="0" smtClean="0"/>
          </a:p>
          <a:p>
            <a:r>
              <a:rPr lang="en-US" baseline="0" dirty="0" smtClean="0"/>
              <a:t>About a 32% response rate 569/1800</a:t>
            </a:r>
          </a:p>
          <a:p>
            <a:endParaRPr lang="en-US" dirty="0" smtClean="0"/>
          </a:p>
          <a:p>
            <a:r>
              <a:rPr lang="en-US" dirty="0" smtClean="0"/>
              <a:t>Responses</a:t>
            </a:r>
            <a:r>
              <a:rPr lang="en-US" baseline="0" dirty="0" smtClean="0"/>
              <a:t> were evenly spread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Across</a:t>
            </a:r>
            <a:r>
              <a:rPr lang="en-US" baseline="0" dirty="0" smtClean="0"/>
              <a:t> </a:t>
            </a:r>
            <a:r>
              <a:rPr lang="en-US" dirty="0" smtClean="0"/>
              <a:t>Undergrads and grads</a:t>
            </a:r>
          </a:p>
          <a:p>
            <a:endParaRPr lang="en-US" dirty="0" smtClean="0"/>
          </a:p>
          <a:p>
            <a:r>
              <a:rPr lang="en-US" dirty="0" smtClean="0"/>
              <a:t>Across</a:t>
            </a:r>
            <a:r>
              <a:rPr lang="en-US" baseline="0" dirty="0" smtClean="0"/>
              <a:t> Schools</a:t>
            </a:r>
          </a:p>
          <a:p>
            <a:endParaRPr lang="en-US" baseline="0" dirty="0" smtClean="0"/>
          </a:p>
          <a:p>
            <a:r>
              <a:rPr lang="en-US" baseline="0" dirty="0" smtClean="0"/>
              <a:t>Across class levels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6982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Low was 0</a:t>
            </a:r>
          </a:p>
          <a:p>
            <a:endParaRPr lang="en-US" dirty="0" smtClean="0"/>
          </a:p>
          <a:p>
            <a:r>
              <a:rPr lang="en-US" dirty="0" smtClean="0"/>
              <a:t>High</a:t>
            </a:r>
            <a:r>
              <a:rPr lang="en-US" baseline="0" dirty="0" smtClean="0"/>
              <a:t> was $1505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4E75BA-3D88-471B-902C-931EC609915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427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D25A5-4F41-4852-B79D-A1E2C02BFBF2}" type="datetimeFigureOut">
              <a:rPr lang="en-US"/>
              <a:pPr>
                <a:defRPr/>
              </a:pPr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0FBDD-2043-422F-9BF8-E64EC49B61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795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0AF95-F98E-4046-9FF4-9D29032CCA38}" type="datetimeFigureOut">
              <a:rPr lang="en-US"/>
              <a:pPr>
                <a:defRPr/>
              </a:pPr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F0ACD-CD12-4493-B9BB-83B3445A47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273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BE2AA-0F84-4BD4-8138-E9E65901D7A6}" type="datetimeFigureOut">
              <a:rPr lang="en-US"/>
              <a:pPr>
                <a:defRPr/>
              </a:pPr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E878A-F88F-4357-A272-F8FD7226DA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208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6065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CC022-AEAB-454B-8534-968AF8072750}" type="datetimeFigureOut">
              <a:rPr lang="en-US"/>
              <a:pPr>
                <a:defRPr/>
              </a:pPr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7D517-5C35-443F-857E-4CC87A43BB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56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48864-4434-4D4C-BCF6-6817879160FE}" type="datetimeFigureOut">
              <a:rPr lang="en-US"/>
              <a:pPr>
                <a:defRPr/>
              </a:pPr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37C2E-AFF3-4058-9664-4E404BD4FA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596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6B6BB-E2CD-4058-9F64-9C03F07E0E43}" type="datetimeFigureOut">
              <a:rPr lang="en-US"/>
              <a:pPr>
                <a:defRPr/>
              </a:pPr>
              <a:t>10/20/2016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8CF08-E1B6-4FFD-AC62-60B912DE4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165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2C52E-AD73-4D09-B8F0-1B1D473370B4}" type="datetimeFigureOut">
              <a:rPr lang="en-US"/>
              <a:pPr>
                <a:defRPr/>
              </a:pPr>
              <a:t>10/20/2016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F04A6-B0C8-4FC6-9895-A276A1F6C1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44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8BBF4-24A4-4AE0-87AF-2A90CBFA9BB1}" type="datetimeFigureOut">
              <a:rPr lang="en-US"/>
              <a:pPr>
                <a:defRPr/>
              </a:pPr>
              <a:t>10/20/2016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83075-A72D-4A9A-A20A-480DD504F4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92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E81B5-15F2-42D2-8773-B69864EE5B27}" type="datetimeFigureOut">
              <a:rPr lang="en-US"/>
              <a:pPr>
                <a:defRPr/>
              </a:pPr>
              <a:t>10/20/2016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18AB0-3365-411C-962B-845A8963A0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578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F8D28-E8F4-4AFD-8B5C-0E72E1E0C00F}" type="datetimeFigureOut">
              <a:rPr lang="en-US"/>
              <a:pPr>
                <a:defRPr/>
              </a:pPr>
              <a:t>10/20/2016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2D95C-8072-4ADB-9121-C2D95F55D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346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08067-5E1D-4CB7-AF90-EB0BE6A88637}" type="datetimeFigureOut">
              <a:rPr lang="en-US"/>
              <a:pPr>
                <a:defRPr/>
              </a:pPr>
              <a:t>10/20/2016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1C8D3-CF0F-4B91-9A12-7D31AC635D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68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773E45-878E-42C1-87F1-75604D9ED4D9}" type="datetimeFigureOut">
              <a:rPr lang="en-US"/>
              <a:pPr>
                <a:defRPr/>
              </a:pPr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B0ABD8-5594-4ACB-99E7-0B16D2D889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pm4id.pressbooks.com/" TargetMode="Externa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csusm.edu/ids/calm/index.html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cc.edu/academics/degrees/textbook-free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em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wp.pierce.ctc.edu/blog/piercenews/2015/01/09/pierce-professor-saves-students-1-million-through-open-education-resources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hyperlink" Target="http://teachingcommons.us/" TargetMode="Externa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libguides.dominican.edu/OER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cb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3213" y="6442075"/>
            <a:ext cx="13970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Box 4"/>
          <p:cNvSpPr txBox="1">
            <a:spLocks noChangeArrowheads="1"/>
          </p:cNvSpPr>
          <p:nvPr/>
        </p:nvSpPr>
        <p:spPr bwMode="auto">
          <a:xfrm>
            <a:off x="8275638" y="6442075"/>
            <a:ext cx="218757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100">
                <a:latin typeface="Gotham Medium"/>
                <a:ea typeface="Gotham Medium"/>
                <a:cs typeface="Gotham Medium"/>
              </a:rPr>
              <a:t>Except where otherwise noted...</a:t>
            </a:r>
          </a:p>
        </p:txBody>
      </p:sp>
      <p:grpSp>
        <p:nvGrpSpPr>
          <p:cNvPr id="4100" name="Group 9"/>
          <p:cNvGrpSpPr>
            <a:grpSpLocks/>
          </p:cNvGrpSpPr>
          <p:nvPr/>
        </p:nvGrpSpPr>
        <p:grpSpPr bwMode="auto">
          <a:xfrm>
            <a:off x="2193925" y="2016125"/>
            <a:ext cx="7953375" cy="3929063"/>
            <a:chOff x="1869215" y="2817116"/>
            <a:chExt cx="7952116" cy="2484254"/>
          </a:xfrm>
        </p:grpSpPr>
        <p:sp>
          <p:nvSpPr>
            <p:cNvPr id="6" name="Title 1"/>
            <p:cNvSpPr txBox="1">
              <a:spLocks/>
            </p:cNvSpPr>
            <p:nvPr/>
          </p:nvSpPr>
          <p:spPr>
            <a:xfrm>
              <a:off x="3339007" y="2828157"/>
              <a:ext cx="6482324" cy="2473213"/>
            </a:xfrm>
            <a:prstGeom prst="rect">
              <a:avLst/>
            </a:prstGeom>
          </p:spPr>
          <p:txBody>
            <a:bodyPr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auto">
                <a:lnSpc>
                  <a:spcPct val="70000"/>
                </a:lnSpc>
                <a:spcAft>
                  <a:spcPts val="0"/>
                </a:spcAft>
                <a:defRPr/>
              </a:pPr>
              <a:r>
                <a:rPr lang="en-US" sz="10000" dirty="0" smtClean="0">
                  <a:solidFill>
                    <a:srgbClr val="C00000"/>
                  </a:solidFill>
                </a:rPr>
                <a:t>textbook</a:t>
              </a:r>
              <a:r>
                <a:rPr lang="en-US" sz="10000" dirty="0" smtClean="0"/>
                <a:t/>
              </a:r>
              <a:br>
                <a:rPr lang="en-US" sz="10000" dirty="0" smtClean="0"/>
              </a:br>
              <a:r>
                <a:rPr lang="en-US" sz="10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cost crisis</a:t>
              </a:r>
              <a:endParaRPr lang="en-US" sz="10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Title 1"/>
            <p:cNvSpPr txBox="1">
              <a:spLocks/>
            </p:cNvSpPr>
            <p:nvPr/>
          </p:nvSpPr>
          <p:spPr>
            <a:xfrm rot="16200000">
              <a:off x="1292429" y="3393902"/>
              <a:ext cx="2299566" cy="1145994"/>
            </a:xfrm>
            <a:prstGeom prst="rect">
              <a:avLst/>
            </a:prstGeom>
          </p:spPr>
          <p:txBody>
            <a:bodyPr/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3300" b="0" i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Gotham Medium"/>
                  <a:ea typeface="+mj-ea"/>
                  <a:cs typeface="Gotham Medium"/>
                </a:defRPr>
              </a:lvl1pPr>
            </a:lstStyle>
            <a:p>
              <a:pPr fontAlgn="auto">
                <a:spcAft>
                  <a:spcPts val="0"/>
                </a:spcAft>
                <a:defRPr/>
              </a:pPr>
              <a:r>
                <a:rPr lang="en-US" sz="10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the</a:t>
              </a:r>
              <a:endParaRPr lang="en-US" sz="10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endParaRPr>
            </a:p>
          </p:txBody>
        </p:sp>
      </p:grpSp>
      <p:sp>
        <p:nvSpPr>
          <p:cNvPr id="8" name="Subtitle 2"/>
          <p:cNvSpPr txBox="1">
            <a:spLocks/>
          </p:cNvSpPr>
          <p:nvPr/>
        </p:nvSpPr>
        <p:spPr>
          <a:xfrm>
            <a:off x="1725613" y="220663"/>
            <a:ext cx="8890000" cy="2352675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Gotham Medium"/>
                <a:ea typeface="+mn-ea"/>
                <a:cs typeface="Gotham Medium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Gotham Medium"/>
                <a:ea typeface="+mn-ea"/>
                <a:cs typeface="Gotham Medium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Gotham Medium"/>
                <a:ea typeface="+mn-ea"/>
                <a:cs typeface="Gotham Medium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Gotham Medium"/>
                <a:ea typeface="+mn-ea"/>
                <a:cs typeface="Gotham Medium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Gotham Medium"/>
                <a:ea typeface="+mn-ea"/>
                <a:cs typeface="Gotham Medium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n-US" sz="8000" b="1" cap="small" dirty="0" smtClean="0">
                <a:solidFill>
                  <a:schemeClr val="tx1"/>
                </a:solidFill>
                <a:latin typeface="+mj-lt"/>
              </a:rPr>
              <a:t>O</a:t>
            </a:r>
            <a:r>
              <a:rPr lang="en-US" sz="8000" cap="small" dirty="0" smtClean="0">
                <a:solidFill>
                  <a:schemeClr val="tx1"/>
                </a:solidFill>
                <a:latin typeface="+mj-lt"/>
              </a:rPr>
              <a:t>pen </a:t>
            </a:r>
            <a:r>
              <a:rPr lang="en-US" sz="8000" b="1" cap="small" dirty="0" smtClean="0">
                <a:solidFill>
                  <a:schemeClr val="tx1"/>
                </a:solidFill>
                <a:latin typeface="+mj-lt"/>
              </a:rPr>
              <a:t>E</a:t>
            </a:r>
            <a:r>
              <a:rPr lang="en-US" sz="8000" cap="small" dirty="0" smtClean="0">
                <a:solidFill>
                  <a:schemeClr val="tx1"/>
                </a:solidFill>
                <a:latin typeface="+mj-lt"/>
              </a:rPr>
              <a:t>ducational </a:t>
            </a:r>
            <a:r>
              <a:rPr lang="en-US" sz="8000" b="1" cap="small" dirty="0" smtClean="0">
                <a:solidFill>
                  <a:schemeClr val="tx1"/>
                </a:solidFill>
                <a:latin typeface="+mj-lt"/>
              </a:rPr>
              <a:t>R</a:t>
            </a:r>
            <a:r>
              <a:rPr lang="en-US" sz="8000" cap="small" dirty="0" smtClean="0">
                <a:solidFill>
                  <a:schemeClr val="tx1"/>
                </a:solidFill>
                <a:latin typeface="+mj-lt"/>
              </a:rPr>
              <a:t>esources</a:t>
            </a:r>
            <a:r>
              <a:rPr lang="en-US" sz="8000" dirty="0" smtClean="0">
                <a:solidFill>
                  <a:schemeClr val="tx1"/>
                </a:solidFill>
                <a:latin typeface="+mj-lt"/>
              </a:rPr>
              <a:t>: </a:t>
            </a:r>
            <a:r>
              <a:rPr 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solving</a:t>
            </a:r>
            <a:endParaRPr lang="en-US" sz="72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02" name="TextBox 8"/>
          <p:cNvSpPr txBox="1">
            <a:spLocks noChangeArrowheads="1"/>
          </p:cNvSpPr>
          <p:nvPr/>
        </p:nvSpPr>
        <p:spPr bwMode="auto">
          <a:xfrm>
            <a:off x="1106488" y="5729288"/>
            <a:ext cx="101076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libri" panose="020F0502020204030204" pitchFamily="34" charset="0"/>
              </a:rPr>
              <a:t>Faculty Development Workshop | October 26, 2016 | Dominican University of California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National Survey Data</a:t>
            </a:r>
            <a:endParaRPr lang="en-US" dirty="0"/>
          </a:p>
        </p:txBody>
      </p:sp>
      <p:sp>
        <p:nvSpPr>
          <p:cNvPr id="5" name="Title 5"/>
          <p:cNvSpPr txBox="1">
            <a:spLocks/>
          </p:cNvSpPr>
          <p:nvPr/>
        </p:nvSpPr>
        <p:spPr bwMode="auto">
          <a:xfrm>
            <a:off x="2068513" y="2032449"/>
            <a:ext cx="82296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800">
                <a:solidFill>
                  <a:srgbClr val="C00000"/>
                </a:solidFill>
                <a:latin typeface="Gotham Medium"/>
                <a:ea typeface="Gotham Medium"/>
                <a:cs typeface="Gotham Medium"/>
              </a:rPr>
              <a:t>&lt;1 in 2</a:t>
            </a:r>
          </a:p>
        </p:txBody>
      </p:sp>
      <p:sp>
        <p:nvSpPr>
          <p:cNvPr id="8" name="Content Placeholder 8"/>
          <p:cNvSpPr txBox="1">
            <a:spLocks/>
          </p:cNvSpPr>
          <p:nvPr/>
        </p:nvSpPr>
        <p:spPr bwMode="auto">
          <a:xfrm>
            <a:off x="2487613" y="3889824"/>
            <a:ext cx="7391400" cy="207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3200" dirty="0">
                <a:latin typeface="Gotham Medium"/>
                <a:ea typeface="Gotham Medium"/>
                <a:cs typeface="Gotham Medium"/>
              </a:rPr>
              <a:t>Students purchase a current edition of their textbook</a:t>
            </a:r>
          </a:p>
        </p:txBody>
      </p:sp>
    </p:spTree>
    <p:extLst>
      <p:ext uri="{BB962C8B-B14F-4D97-AF65-F5344CB8AC3E}">
        <p14:creationId xmlns:p14="http://schemas.microsoft.com/office/powerpoint/2010/main" val="2791940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Student Textbook Survey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52757"/>
            <a:ext cx="10515600" cy="1038671"/>
          </a:xfrm>
        </p:spPr>
        <p:txBody>
          <a:bodyPr/>
          <a:lstStyle/>
          <a:p>
            <a:pPr marL="0" indent="0" algn="ctr">
              <a:buNone/>
            </a:pPr>
            <a:r>
              <a:rPr lang="en-US" sz="4400" dirty="0" smtClean="0"/>
              <a:t>How are our students doing?</a:t>
            </a:r>
            <a:endParaRPr lang="en-US" sz="4400" dirty="0"/>
          </a:p>
          <a:p>
            <a:pPr marL="0" indent="0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33965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2806770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3147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602" y="3585997"/>
            <a:ext cx="9874725" cy="1325563"/>
          </a:xfrm>
        </p:spPr>
        <p:txBody>
          <a:bodyPr/>
          <a:lstStyle/>
          <a:p>
            <a:r>
              <a:rPr lang="en-US" dirty="0" smtClean="0"/>
              <a:t>Average spent on textbooks this fall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0265" y="1677040"/>
            <a:ext cx="2819400" cy="1354303"/>
          </a:xfrm>
        </p:spPr>
        <p:txBody>
          <a:bodyPr/>
          <a:lstStyle/>
          <a:p>
            <a:pPr marL="0" indent="0">
              <a:buNone/>
            </a:pPr>
            <a:r>
              <a:rPr lang="en-US" sz="8800" dirty="0" smtClean="0">
                <a:solidFill>
                  <a:srgbClr val="C00000"/>
                </a:solidFill>
              </a:rPr>
              <a:t>$337</a:t>
            </a:r>
            <a:endParaRPr lang="en-US" sz="8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92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369" y="1252230"/>
            <a:ext cx="10515600" cy="3715556"/>
          </a:xfrm>
        </p:spPr>
        <p:txBody>
          <a:bodyPr/>
          <a:lstStyle/>
          <a:p>
            <a:pPr algn="ctr"/>
            <a:r>
              <a:rPr lang="en-US" sz="8800" dirty="0" smtClean="0">
                <a:solidFill>
                  <a:srgbClr val="C00000"/>
                </a:solidFill>
                <a:latin typeface="+mn-lt"/>
              </a:rPr>
              <a:t> 50%</a:t>
            </a:r>
            <a:br>
              <a:rPr lang="en-US" sz="8800" dirty="0" smtClean="0">
                <a:solidFill>
                  <a:srgbClr val="C00000"/>
                </a:solidFill>
                <a:latin typeface="+mn-lt"/>
              </a:rPr>
            </a:b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 smtClean="0">
                <a:latin typeface="+mn-lt"/>
              </a:rPr>
              <a:t>Won’t buy or rent a textbook if it’s too expensive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086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2524870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0294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018" y="2934269"/>
            <a:ext cx="10515600" cy="2702256"/>
          </a:xfrm>
        </p:spPr>
        <p:txBody>
          <a:bodyPr/>
          <a:lstStyle/>
          <a:p>
            <a:pPr algn="ctr"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400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The cost of textbooks impacts the number of classes I take in a semester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48935" y="1487719"/>
            <a:ext cx="227576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rgbClr val="C00000"/>
                </a:solidFill>
              </a:rPr>
              <a:t>20%</a:t>
            </a:r>
            <a:endParaRPr lang="en-US" sz="8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53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564541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8173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80582"/>
          </a:xfrm>
        </p:spPr>
        <p:txBody>
          <a:bodyPr/>
          <a:lstStyle/>
          <a:p>
            <a:r>
              <a:rPr lang="en-US" dirty="0" smtClean="0"/>
              <a:t>“I </a:t>
            </a:r>
            <a:r>
              <a:rPr lang="en-US" dirty="0"/>
              <a:t>originally </a:t>
            </a:r>
            <a:r>
              <a:rPr lang="en-US" dirty="0" smtClean="0"/>
              <a:t>register [sic] full </a:t>
            </a:r>
            <a:r>
              <a:rPr lang="en-US" dirty="0"/>
              <a:t>time this semester but due to the many books for each class, I had to drop one course, </a:t>
            </a:r>
            <a:r>
              <a:rPr lang="en-US" dirty="0">
                <a:solidFill>
                  <a:srgbClr val="C00000"/>
                </a:solidFill>
              </a:rPr>
              <a:t>because I couldn't afford to buy all of them. </a:t>
            </a:r>
            <a:r>
              <a:rPr lang="en-US" dirty="0" smtClean="0">
                <a:solidFill>
                  <a:srgbClr val="C00000"/>
                </a:solidFill>
              </a:rPr>
              <a:t> :(</a:t>
            </a:r>
            <a:r>
              <a:rPr lang="en-US" dirty="0" smtClean="0"/>
              <a:t>“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95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704" y="968990"/>
            <a:ext cx="9799093" cy="1351129"/>
          </a:xfrm>
        </p:spPr>
        <p:txBody>
          <a:bodyPr/>
          <a:lstStyle/>
          <a:p>
            <a:pPr algn="ctr"/>
            <a:r>
              <a:rPr lang="en-US" sz="8800" dirty="0" smtClean="0">
                <a:solidFill>
                  <a:srgbClr val="C00000"/>
                </a:solidFill>
              </a:rPr>
              <a:t>42%</a:t>
            </a:r>
            <a:endParaRPr lang="en-US" sz="88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51379" y="2906973"/>
            <a:ext cx="932141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4400" dirty="0"/>
              <a:t>I’ll purchase an older edition of a textbook rather than the one the instructor specified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5638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Image result for open access week 20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94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6403581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944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4615" y="1197638"/>
            <a:ext cx="2385515" cy="1325563"/>
          </a:xfrm>
        </p:spPr>
        <p:txBody>
          <a:bodyPr/>
          <a:lstStyle/>
          <a:p>
            <a:r>
              <a:rPr lang="en-US" sz="8800" dirty="0" smtClean="0">
                <a:solidFill>
                  <a:srgbClr val="C00000"/>
                </a:solidFill>
              </a:rPr>
              <a:t>52%</a:t>
            </a:r>
            <a:endParaRPr lang="en-US" sz="88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69743" y="3002507"/>
            <a:ext cx="84752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4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I have taken a course without having the textbook</a:t>
            </a:r>
          </a:p>
        </p:txBody>
      </p:sp>
    </p:spTree>
    <p:extLst>
      <p:ext uri="{BB962C8B-B14F-4D97-AF65-F5344CB8AC3E}">
        <p14:creationId xmlns:p14="http://schemas.microsoft.com/office/powerpoint/2010/main" val="119108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/>
          </p:nvPr>
        </p:nvGraphicFramePr>
        <p:xfrm>
          <a:off x="1310184" y="382137"/>
          <a:ext cx="10345003" cy="5779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0873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3734" y="1624084"/>
            <a:ext cx="10515600" cy="3562065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en-US" dirty="0" smtClean="0">
                <a:solidFill>
                  <a:srgbClr val="C00000"/>
                </a:solidFill>
              </a:rPr>
              <a:t>…last semester I did not buy/rent a single text book.</a:t>
            </a:r>
            <a:r>
              <a:rPr lang="en-US" dirty="0" smtClean="0"/>
              <a:t> </a:t>
            </a:r>
            <a:r>
              <a:rPr lang="en-US" dirty="0"/>
              <a:t>If there were assignments from a text book, I borrowed a friend's after class and made copies in the library</a:t>
            </a:r>
            <a:r>
              <a:rPr lang="en-US" dirty="0" smtClean="0"/>
              <a:t>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40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1155" y="3531406"/>
            <a:ext cx="10515600" cy="1325563"/>
          </a:xfrm>
        </p:spPr>
        <p:txBody>
          <a:bodyPr/>
          <a:lstStyle/>
          <a:p>
            <a:pPr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4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I </a:t>
            </a:r>
            <a:r>
              <a:rPr lang="en-US" sz="4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have taken a course where &lt; 50% of the textbook was assigned reading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63235" y="1460310"/>
            <a:ext cx="232011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rgbClr val="C00000"/>
                </a:solidFill>
              </a:rPr>
              <a:t>77%</a:t>
            </a:r>
            <a:endParaRPr lang="en-US" sz="8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48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8238099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9973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44356"/>
          </a:xfrm>
        </p:spPr>
        <p:txBody>
          <a:bodyPr/>
          <a:lstStyle/>
          <a:p>
            <a:pPr lvl="0"/>
            <a:r>
              <a:rPr lang="en-US" dirty="0" smtClean="0"/>
              <a:t>“I </a:t>
            </a:r>
            <a:r>
              <a:rPr lang="en-US" dirty="0"/>
              <a:t>get most frustrated when instructors assign books that we hardly use. </a:t>
            </a:r>
            <a:r>
              <a:rPr lang="en-US" dirty="0">
                <a:solidFill>
                  <a:srgbClr val="C00000"/>
                </a:solidFill>
              </a:rPr>
              <a:t>It feels disrespectful</a:t>
            </a:r>
            <a:r>
              <a:rPr lang="en-US" dirty="0"/>
              <a:t>. I will work more or take out a loan to get the books so they should be necessary</a:t>
            </a:r>
            <a:r>
              <a:rPr lang="en-US" dirty="0" smtClean="0"/>
              <a:t>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43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063" y="1508125"/>
            <a:ext cx="6127750" cy="36417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8800" dirty="0" smtClean="0">
                <a:solidFill>
                  <a:srgbClr val="C00000"/>
                </a:solidFill>
              </a:rPr>
              <a:t>O</a:t>
            </a:r>
            <a:r>
              <a:rPr lang="en-US" sz="8800" dirty="0" smtClean="0"/>
              <a:t>pen</a:t>
            </a:r>
            <a:r>
              <a:rPr lang="en-US" sz="8800" dirty="0"/>
              <a:t/>
            </a:r>
            <a:br>
              <a:rPr lang="en-US" sz="8800" dirty="0"/>
            </a:br>
            <a:r>
              <a:rPr lang="en-US" sz="8800" dirty="0" smtClean="0">
                <a:solidFill>
                  <a:srgbClr val="C00000"/>
                </a:solidFill>
              </a:rPr>
              <a:t>E</a:t>
            </a:r>
            <a:r>
              <a:rPr lang="en-US" sz="8800" dirty="0" smtClean="0"/>
              <a:t>ducational</a:t>
            </a:r>
            <a:br>
              <a:rPr lang="en-US" sz="8800" dirty="0" smtClean="0"/>
            </a:br>
            <a:r>
              <a:rPr lang="en-US" sz="8800" dirty="0" smtClean="0">
                <a:solidFill>
                  <a:srgbClr val="C00000"/>
                </a:solidFill>
              </a:rPr>
              <a:t>R</a:t>
            </a:r>
            <a:r>
              <a:rPr lang="en-US" sz="8800" dirty="0" smtClean="0"/>
              <a:t>esources</a:t>
            </a:r>
            <a:endParaRPr 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790575" y="385763"/>
            <a:ext cx="10515600" cy="5930900"/>
          </a:xfrm>
        </p:spPr>
        <p:txBody>
          <a:bodyPr/>
          <a:lstStyle/>
          <a:p>
            <a:pPr eaLnBrk="1" hangingPunct="1"/>
            <a:r>
              <a:rPr lang="en-US" altLang="en-US" sz="4000" dirty="0" smtClean="0"/>
              <a:t>Hewlett Foundation Definition: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“OER are teaching, learning, and research resources that reside in the public domain or are released under an intellectual property license that permits their free use and repurposing by others.”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526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7300" dirty="0" smtClean="0">
                <a:solidFill>
                  <a:srgbClr val="C00000"/>
                </a:solidFill>
              </a:rPr>
              <a:t>OPEN</a:t>
            </a:r>
            <a:r>
              <a:rPr lang="en-US" sz="7300" dirty="0"/>
              <a:t/>
            </a:r>
            <a:br>
              <a:rPr lang="en-US" sz="7300" dirty="0"/>
            </a:br>
            <a:r>
              <a:rPr lang="en-US" sz="7300" dirty="0"/>
              <a:t>Free + Reuse Rights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46363"/>
            <a:ext cx="10515600" cy="3530600"/>
          </a:xfrm>
        </p:spPr>
        <p:txBody>
          <a:bodyPr>
            <a:normAutofit/>
          </a:bodyPr>
          <a:lstStyle/>
          <a:p>
            <a:pPr lvl="1" eaLnBrk="1" hangingPunct="1">
              <a:defRPr/>
            </a:pP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Retain</a:t>
            </a:r>
          </a:p>
          <a:p>
            <a:pPr lvl="1" eaLnBrk="1" hangingPunct="1">
              <a:defRPr/>
            </a:pP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Reuse</a:t>
            </a:r>
          </a:p>
          <a:p>
            <a:pPr lvl="1" eaLnBrk="1" hangingPunct="1">
              <a:defRPr/>
            </a:pP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Revise</a:t>
            </a:r>
          </a:p>
          <a:p>
            <a:pPr lvl="1" eaLnBrk="1" hangingPunct="1">
              <a:defRPr/>
            </a:pP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Remix</a:t>
            </a:r>
          </a:p>
          <a:p>
            <a:pPr lvl="1" eaLnBrk="1" hangingPunct="1">
              <a:defRPr/>
            </a:pP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Redistribute</a:t>
            </a:r>
            <a:endParaRPr lang="en-US" sz="4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63600" y="2211388"/>
            <a:ext cx="10515600" cy="2484437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7200" dirty="0" smtClean="0"/>
              <a:t>Textbooks are</a:t>
            </a:r>
            <a:br>
              <a:rPr lang="en-US" sz="7200" dirty="0" smtClean="0"/>
            </a:br>
            <a:r>
              <a:rPr lang="en-US" sz="7200" dirty="0" smtClean="0">
                <a:solidFill>
                  <a:schemeClr val="accent6">
                    <a:lumMod val="75000"/>
                  </a:schemeClr>
                </a:solidFill>
              </a:rPr>
              <a:t>expensive</a:t>
            </a:r>
            <a:endParaRPr lang="en-US" sz="7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997075" y="3598863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Gotham Medium"/>
                <a:ea typeface="+mj-ea"/>
                <a:cs typeface="Gotham Medium"/>
              </a:defRPr>
            </a:lvl1pPr>
          </a:lstStyle>
          <a:p>
            <a:pPr>
              <a:defRPr/>
            </a:pPr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open licensing system</a:t>
            </a:r>
          </a:p>
          <a:p>
            <a:pPr>
              <a:defRPr/>
            </a:pPr>
            <a:r>
              <a:rPr lang="en-US" sz="3600" dirty="0" err="1" smtClean="0">
                <a:solidFill>
                  <a:srgbClr val="C00000"/>
                </a:solidFill>
              </a:rPr>
              <a:t>www.creativecommons.org</a:t>
            </a:r>
            <a:endParaRPr lang="en-US" sz="3600" dirty="0">
              <a:solidFill>
                <a:srgbClr val="C00000"/>
              </a:solidFill>
            </a:endParaRPr>
          </a:p>
        </p:txBody>
      </p:sp>
      <p:pic>
        <p:nvPicPr>
          <p:cNvPr id="27651" name="Picture 4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88" y="977900"/>
            <a:ext cx="7623175" cy="180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5"/>
          <p:cNvSpPr>
            <a:spLocks noGrp="1"/>
          </p:cNvSpPr>
          <p:nvPr>
            <p:ph type="title"/>
          </p:nvPr>
        </p:nvSpPr>
        <p:spPr>
          <a:xfrm>
            <a:off x="995363" y="661988"/>
            <a:ext cx="10515600" cy="5522912"/>
          </a:xfrm>
        </p:spPr>
        <p:txBody>
          <a:bodyPr/>
          <a:lstStyle/>
          <a:p>
            <a:pPr algn="ctr" eaLnBrk="1" hangingPunct="1"/>
            <a:r>
              <a:rPr lang="en-US" altLang="en-US" sz="8800" smtClean="0"/>
              <a:t>use © to </a:t>
            </a:r>
            <a:r>
              <a:rPr lang="en-US" altLang="en-US" sz="8800" smtClean="0">
                <a:solidFill>
                  <a:srgbClr val="C00000"/>
                </a:solidFill>
              </a:rPr>
              <a:t>enable</a:t>
            </a:r>
            <a:r>
              <a:rPr lang="en-US" altLang="en-US" sz="8800" smtClean="0"/>
              <a:t> free &amp; open 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788" y="1492250"/>
            <a:ext cx="1616075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788" y="2265363"/>
            <a:ext cx="16160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913" y="4584700"/>
            <a:ext cx="1616075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788" y="3038475"/>
            <a:ext cx="1616075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913" y="3811588"/>
            <a:ext cx="16160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788" y="5357813"/>
            <a:ext cx="16160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788" y="720725"/>
            <a:ext cx="16033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2581275" y="725488"/>
            <a:ext cx="1344613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3272" tIns="31636" rIns="63272" bIns="3163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 sz="28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400" b="1">
                <a:latin typeface="Gotham Book"/>
                <a:ea typeface="Gotham Book"/>
                <a:cs typeface="Gotham Book"/>
              </a:rPr>
              <a:t>most </a:t>
            </a:r>
          </a:p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400" b="1">
                <a:latin typeface="Gotham Book"/>
                <a:ea typeface="Gotham Book"/>
                <a:cs typeface="Gotham Book"/>
              </a:rPr>
              <a:t>open</a:t>
            </a: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2654300" y="4916488"/>
            <a:ext cx="1271588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3272" tIns="31636" rIns="63272" bIns="3163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 sz="28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400" b="1">
                <a:latin typeface="Gotham Book"/>
                <a:ea typeface="Gotham Book"/>
                <a:cs typeface="Gotham Book"/>
              </a:rPr>
              <a:t>least </a:t>
            </a:r>
          </a:p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400" b="1">
                <a:latin typeface="Gotham Book"/>
                <a:ea typeface="Gotham Book"/>
                <a:cs typeface="Gotham Book"/>
              </a:rPr>
              <a:t>open</a:t>
            </a:r>
          </a:p>
        </p:txBody>
      </p:sp>
      <p:cxnSp>
        <p:nvCxnSpPr>
          <p:cNvPr id="30731" name="AutoShape 11"/>
          <p:cNvCxnSpPr>
            <a:cxnSpLocks noChangeShapeType="1"/>
          </p:cNvCxnSpPr>
          <p:nvPr/>
        </p:nvCxnSpPr>
        <p:spPr bwMode="auto">
          <a:xfrm rot="16200000" flipV="1">
            <a:off x="1874044" y="3325019"/>
            <a:ext cx="5208588" cy="0"/>
          </a:xfrm>
          <a:prstGeom prst="bentConnector3">
            <a:avLst>
              <a:gd name="adj1" fmla="val 50000"/>
            </a:avLst>
          </a:prstGeom>
          <a:noFill/>
          <a:ln w="8568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32" name="AutoShape 11"/>
          <p:cNvCxnSpPr>
            <a:cxnSpLocks noChangeShapeType="1"/>
          </p:cNvCxnSpPr>
          <p:nvPr/>
        </p:nvCxnSpPr>
        <p:spPr bwMode="auto">
          <a:xfrm rot="5400000" flipH="1" flipV="1">
            <a:off x="5842794" y="2548731"/>
            <a:ext cx="3657600" cy="1588"/>
          </a:xfrm>
          <a:prstGeom prst="bentConnector3">
            <a:avLst>
              <a:gd name="adj1" fmla="val 50000"/>
            </a:avLst>
          </a:prstGeom>
          <a:noFill/>
          <a:ln w="85680">
            <a:solidFill>
              <a:srgbClr val="0000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33" name="Rectangle 10"/>
          <p:cNvSpPr>
            <a:spLocks noChangeArrowheads="1"/>
          </p:cNvSpPr>
          <p:nvPr/>
        </p:nvSpPr>
        <p:spPr bwMode="auto">
          <a:xfrm>
            <a:off x="8054975" y="2246313"/>
            <a:ext cx="110648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3272" tIns="31636" rIns="63272" bIns="3163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 sz="28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508000" algn="l"/>
                <a:tab pos="1017588" algn="l"/>
                <a:tab pos="1525588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400" b="1">
                <a:latin typeface="Gotham Book"/>
                <a:ea typeface="Gotham Book"/>
                <a:cs typeface="Gotham Book"/>
              </a:rPr>
              <a:t>OER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810"/>
          <a:stretch>
            <a:fillRect/>
          </a:stretch>
        </p:blipFill>
        <p:spPr bwMode="auto">
          <a:xfrm>
            <a:off x="1587500" y="571500"/>
            <a:ext cx="9144000" cy="481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2"/>
          <p:cNvSpPr>
            <a:spLocks noChangeArrowheads="1"/>
          </p:cNvSpPr>
          <p:nvPr/>
        </p:nvSpPr>
        <p:spPr bwMode="auto">
          <a:xfrm>
            <a:off x="2016125" y="6064250"/>
            <a:ext cx="578643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200">
                <a:latin typeface="Gotham Medium"/>
                <a:ea typeface="Gotham Medium"/>
                <a:cs typeface="Gotham Medium"/>
              </a:rPr>
              <a:t>openstaxcollege.org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 txBox="1">
            <a:spLocks/>
          </p:cNvSpPr>
          <p:nvPr/>
        </p:nvSpPr>
        <p:spPr bwMode="auto">
          <a:xfrm>
            <a:off x="1671638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/>
              <a:t>Open Textbook (Example)</a:t>
            </a:r>
          </a:p>
        </p:txBody>
      </p:sp>
      <p:sp>
        <p:nvSpPr>
          <p:cNvPr id="33795" name="Content Placeholder 2"/>
          <p:cNvSpPr txBox="1">
            <a:spLocks/>
          </p:cNvSpPr>
          <p:nvPr/>
        </p:nvSpPr>
        <p:spPr bwMode="auto">
          <a:xfrm>
            <a:off x="6978650" y="1727200"/>
            <a:ext cx="3836988" cy="428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ts val="1463"/>
              </a:spcBef>
            </a:pPr>
            <a:r>
              <a:rPr lang="en-US" altLang="en-US" sz="2400" b="1"/>
              <a:t>Free online</a:t>
            </a:r>
          </a:p>
          <a:p>
            <a:pPr eaLnBrk="1" hangingPunct="1">
              <a:spcBef>
                <a:spcPts val="2063"/>
              </a:spcBef>
            </a:pPr>
            <a:r>
              <a:rPr lang="en-US" altLang="en-US" sz="2400" b="1"/>
              <a:t>Free PDF</a:t>
            </a:r>
          </a:p>
          <a:p>
            <a:pPr eaLnBrk="1" hangingPunct="1">
              <a:spcBef>
                <a:spcPts val="2063"/>
              </a:spcBef>
            </a:pPr>
            <a:r>
              <a:rPr lang="en-US" altLang="en-US" sz="2400" b="1"/>
              <a:t>Free ePub</a:t>
            </a:r>
          </a:p>
          <a:p>
            <a:pPr eaLnBrk="1" hangingPunct="1">
              <a:spcBef>
                <a:spcPts val="2063"/>
              </a:spcBef>
            </a:pPr>
            <a:r>
              <a:rPr lang="en-US" altLang="en-US" sz="2400" b="1"/>
              <a:t>Print $49.73</a:t>
            </a:r>
          </a:p>
          <a:p>
            <a:pPr eaLnBrk="1" hangingPunct="1">
              <a:spcBef>
                <a:spcPts val="2063"/>
              </a:spcBef>
            </a:pPr>
            <a:r>
              <a:rPr lang="en-US" altLang="en-US" sz="2400" b="1"/>
              <a:t>Instructor can adapt and distribute</a:t>
            </a:r>
          </a:p>
        </p:txBody>
      </p:sp>
      <p:pic>
        <p:nvPicPr>
          <p:cNvPr id="4" name="Picture 3" descr="medium_covers_Page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7638" y="1417638"/>
            <a:ext cx="1881187" cy="2436812"/>
          </a:xfrm>
          <a:prstGeom prst="rect">
            <a:avLst/>
          </a:prstGeom>
          <a:ln>
            <a:solidFill>
              <a:srgbClr val="BFBF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3797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7638" y="4016375"/>
            <a:ext cx="3035300" cy="174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906463" y="859365"/>
            <a:ext cx="10515600" cy="4259262"/>
          </a:xfrm>
        </p:spPr>
        <p:txBody>
          <a:bodyPr/>
          <a:lstStyle/>
          <a:p>
            <a:r>
              <a:rPr lang="en-US" altLang="en-US" dirty="0" smtClean="0"/>
              <a:t>“Number of Students Using </a:t>
            </a:r>
            <a:r>
              <a:rPr lang="en-US" altLang="en-US" dirty="0" err="1" smtClean="0"/>
              <a:t>OpenStax</a:t>
            </a:r>
            <a:r>
              <a:rPr lang="en-US" altLang="en-US" dirty="0" smtClean="0"/>
              <a:t> Textbooks Has More Than Doubled Since January 2016, </a:t>
            </a:r>
            <a:r>
              <a:rPr lang="en-US" altLang="en-US" dirty="0" smtClean="0">
                <a:solidFill>
                  <a:srgbClr val="C00000"/>
                </a:solidFill>
              </a:rPr>
              <a:t>1.5 Million+ Students</a:t>
            </a:r>
            <a:r>
              <a:rPr lang="en-US" altLang="en-US" dirty="0" smtClean="0"/>
              <a:t> Have Used </a:t>
            </a:r>
            <a:r>
              <a:rPr lang="en-US" altLang="en-US" dirty="0" err="1" smtClean="0"/>
              <a:t>OpenStax</a:t>
            </a:r>
            <a:r>
              <a:rPr lang="en-US" altLang="en-US" dirty="0" smtClean="0"/>
              <a:t> Textbooks Since 2012”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97"/>
          <a:stretch>
            <a:fillRect/>
          </a:stretch>
        </p:blipFill>
        <p:spPr bwMode="auto">
          <a:xfrm>
            <a:off x="2093913" y="508000"/>
            <a:ext cx="7794625" cy="527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1847850" y="6064250"/>
            <a:ext cx="578643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200">
                <a:latin typeface="Gotham Medium"/>
                <a:ea typeface="Gotham Medium"/>
                <a:cs typeface="Gotham Medium"/>
              </a:rPr>
              <a:t>pm4id.org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038" y="320436"/>
            <a:ext cx="86614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2186781" y="3219450"/>
            <a:ext cx="8386763" cy="3439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1463"/>
              </a:spcBef>
            </a:pPr>
            <a:r>
              <a:rPr lang="en-US" altLang="en-US" sz="3600" dirty="0">
                <a:latin typeface="+mj-lt"/>
                <a:ea typeface="Gotham Book"/>
                <a:cs typeface="Gotham Book"/>
              </a:rPr>
              <a:t>Higher or equivalent grades</a:t>
            </a:r>
          </a:p>
          <a:p>
            <a:pPr>
              <a:lnSpc>
                <a:spcPct val="100000"/>
              </a:lnSpc>
              <a:spcBef>
                <a:spcPts val="1463"/>
              </a:spcBef>
            </a:pPr>
            <a:r>
              <a:rPr lang="en-US" altLang="en-US" sz="3600" dirty="0">
                <a:latin typeface="+mj-lt"/>
                <a:ea typeface="Gotham Book"/>
                <a:cs typeface="Gotham Book"/>
              </a:rPr>
              <a:t>Higher average credit load</a:t>
            </a:r>
          </a:p>
          <a:p>
            <a:pPr>
              <a:lnSpc>
                <a:spcPct val="100000"/>
              </a:lnSpc>
              <a:spcBef>
                <a:spcPts val="1463"/>
              </a:spcBef>
            </a:pPr>
            <a:r>
              <a:rPr lang="en-US" altLang="en-US" sz="3600" dirty="0">
                <a:latin typeface="+mj-lt"/>
                <a:ea typeface="Gotham Book"/>
                <a:cs typeface="Gotham Book"/>
              </a:rPr>
              <a:t>Higher or equivalent completion rates</a:t>
            </a:r>
          </a:p>
          <a:p>
            <a:pPr>
              <a:lnSpc>
                <a:spcPct val="100000"/>
              </a:lnSpc>
              <a:spcBef>
                <a:spcPts val="1463"/>
              </a:spcBef>
            </a:pPr>
            <a:endParaRPr lang="en-US" altLang="en-US" sz="3600" b="1" dirty="0">
              <a:latin typeface="Gotham Book"/>
              <a:ea typeface="Gotham Book"/>
              <a:cs typeface="Gotham 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989013" y="2508250"/>
            <a:ext cx="10515600" cy="1325563"/>
          </a:xfrm>
        </p:spPr>
        <p:txBody>
          <a:bodyPr/>
          <a:lstStyle/>
          <a:p>
            <a:pPr algn="ctr" eaLnBrk="1" hangingPunct="1"/>
            <a:r>
              <a:rPr lang="en-US" altLang="en-US" dirty="0"/>
              <a:t>H</a:t>
            </a:r>
            <a:r>
              <a:rPr lang="en-US" altLang="en-US" dirty="0" smtClean="0"/>
              <a:t>ow are OER </a:t>
            </a:r>
            <a:r>
              <a:rPr lang="en-US" altLang="en-US" dirty="0" smtClean="0">
                <a:solidFill>
                  <a:srgbClr val="C00000"/>
                </a:solidFill>
              </a:rPr>
              <a:t>used</a:t>
            </a:r>
            <a:r>
              <a:rPr lang="en-US" altLang="en-US" dirty="0" smtClean="0"/>
              <a:t> in </a:t>
            </a:r>
            <a:br>
              <a:rPr lang="en-US" altLang="en-US" dirty="0" smtClean="0"/>
            </a:br>
            <a:r>
              <a:rPr lang="en-US" altLang="en-US" dirty="0" smtClean="0"/>
              <a:t>higher </a:t>
            </a:r>
            <a:r>
              <a:rPr lang="en-US" altLang="en-US" dirty="0"/>
              <a:t>e</a:t>
            </a:r>
            <a:r>
              <a:rPr lang="en-US" altLang="en-US" dirty="0" smtClean="0"/>
              <a:t>ducation?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638" y="1766888"/>
            <a:ext cx="7632700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dirty="0" smtClean="0"/>
              <a:t>CSU San Marcos</a:t>
            </a:r>
            <a:br>
              <a:rPr lang="en-US" altLang="en-US" dirty="0" smtClean="0"/>
            </a:br>
            <a:r>
              <a:rPr lang="en-US" altLang="en-US" dirty="0" smtClean="0"/>
              <a:t>Students saved over </a:t>
            </a:r>
            <a:r>
              <a:rPr lang="en-US" altLang="en-US" dirty="0" smtClean="0">
                <a:solidFill>
                  <a:srgbClr val="C00000"/>
                </a:solidFill>
              </a:rPr>
              <a:t>$1.6 Million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mage result for annual percent changes from 1978 for educational books medical care new home pric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113" y="622300"/>
            <a:ext cx="8453437" cy="556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1690688"/>
            <a:ext cx="7137400" cy="461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OER courses had a </a:t>
            </a:r>
            <a:r>
              <a:rPr lang="en-US" dirty="0" smtClean="0">
                <a:solidFill>
                  <a:srgbClr val="C00000"/>
                </a:solidFill>
              </a:rPr>
              <a:t>70% enrollment rate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compared to 43% for non-OER courses.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933118" y="1797691"/>
            <a:ext cx="10722070" cy="2924175"/>
          </a:xfrm>
        </p:spPr>
        <p:txBody>
          <a:bodyPr/>
          <a:lstStyle/>
          <a:p>
            <a:r>
              <a:rPr lang="en-US" altLang="en-US" dirty="0" smtClean="0"/>
              <a:t>“Rutgers University Libraries Launch </a:t>
            </a:r>
            <a:r>
              <a:rPr lang="en-US" altLang="en-US" dirty="0" smtClean="0">
                <a:solidFill>
                  <a:srgbClr val="C00000"/>
                </a:solidFill>
              </a:rPr>
              <a:t>Open and Affordable Textbook Project</a:t>
            </a:r>
            <a:r>
              <a:rPr lang="en-US" altLang="en-US" dirty="0" smtClean="0"/>
              <a:t>, Joins Open Textbook Network”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0963" y="1347788"/>
            <a:ext cx="9117012" cy="41544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400" dirty="0" smtClean="0">
                <a:latin typeface="+mn-lt"/>
              </a:rPr>
              <a:t>“Seven </a:t>
            </a:r>
            <a:r>
              <a:rPr lang="en-US" sz="4400" dirty="0">
                <a:latin typeface="+mn-lt"/>
              </a:rPr>
              <a:t>public and private universities in Rhode Island, including Brown and Rhode Island College, have </a:t>
            </a:r>
            <a:r>
              <a:rPr lang="en-US" sz="4400" dirty="0">
                <a:solidFill>
                  <a:srgbClr val="C00000"/>
                </a:solidFill>
                <a:latin typeface="+mn-lt"/>
              </a:rPr>
              <a:t>pledged to look into increasing their use of digital textbooks</a:t>
            </a:r>
            <a:r>
              <a:rPr lang="en-US" sz="4400" dirty="0" smtClean="0">
                <a:latin typeface="+mn-lt"/>
              </a:rPr>
              <a:t>.”</a:t>
            </a:r>
            <a:r>
              <a:rPr lang="en-US" sz="4400" dirty="0">
                <a:latin typeface="+mn-lt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1895" y="2401248"/>
            <a:ext cx="10673166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400" dirty="0">
                <a:latin typeface="+mn-lt"/>
              </a:rPr>
              <a:t> </a:t>
            </a:r>
            <a:r>
              <a:rPr lang="en-US" sz="4400" dirty="0" smtClean="0">
                <a:latin typeface="+mn-lt"/>
              </a:rPr>
              <a:t>”As </a:t>
            </a:r>
            <a:r>
              <a:rPr lang="en-US" sz="4400" dirty="0">
                <a:latin typeface="+mn-lt"/>
              </a:rPr>
              <a:t>Textbook Prices Soar, UNC Greensboro</a:t>
            </a:r>
            <a:r>
              <a:rPr lang="en-US" sz="4400" dirty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4400" dirty="0" smtClean="0">
                <a:latin typeface="+mn-lt"/>
              </a:rPr>
              <a:t>looks </a:t>
            </a:r>
            <a:r>
              <a:rPr lang="en-US" sz="4400" dirty="0">
                <a:latin typeface="+mn-lt"/>
              </a:rPr>
              <a:t>for </a:t>
            </a:r>
            <a:r>
              <a:rPr lang="en-US" sz="4400" dirty="0">
                <a:solidFill>
                  <a:srgbClr val="C00000"/>
                </a:solidFill>
                <a:latin typeface="+mn-lt"/>
              </a:rPr>
              <a:t>Free </a:t>
            </a:r>
            <a:r>
              <a:rPr lang="en-US" sz="4400" dirty="0" smtClean="0">
                <a:solidFill>
                  <a:srgbClr val="C00000"/>
                </a:solidFill>
                <a:latin typeface="+mn-lt"/>
              </a:rPr>
              <a:t>Alternative”</a:t>
            </a:r>
            <a:endParaRPr lang="en-US" sz="4400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65270" y="2349453"/>
            <a:ext cx="10080483" cy="1446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400" dirty="0" smtClean="0">
                <a:latin typeface="+mn-lt"/>
              </a:rPr>
              <a:t>“UConn </a:t>
            </a:r>
            <a:r>
              <a:rPr lang="en-US" sz="4400" dirty="0">
                <a:latin typeface="+mn-lt"/>
              </a:rPr>
              <a:t>Co-op to </a:t>
            </a:r>
            <a:r>
              <a:rPr lang="en-US" sz="4400" dirty="0" smtClean="0">
                <a:solidFill>
                  <a:srgbClr val="C00000"/>
                </a:solidFill>
                <a:latin typeface="+mn-lt"/>
              </a:rPr>
              <a:t>donate </a:t>
            </a:r>
            <a:r>
              <a:rPr lang="en-US" sz="4400" dirty="0">
                <a:solidFill>
                  <a:srgbClr val="C00000"/>
                </a:solidFill>
                <a:latin typeface="+mn-lt"/>
              </a:rPr>
              <a:t>$250,000 </a:t>
            </a:r>
            <a:r>
              <a:rPr lang="en-US" sz="4400" dirty="0">
                <a:latin typeface="+mn-lt"/>
              </a:rPr>
              <a:t>to </a:t>
            </a:r>
            <a:r>
              <a:rPr lang="en-US" sz="4400" dirty="0" smtClean="0">
                <a:latin typeface="+mn-lt"/>
              </a:rPr>
              <a:t>affordable textbook </a:t>
            </a:r>
            <a:r>
              <a:rPr lang="en-US" sz="4400" dirty="0">
                <a:latin typeface="+mn-lt"/>
              </a:rPr>
              <a:t>i</a:t>
            </a:r>
            <a:r>
              <a:rPr lang="en-US" sz="4400" dirty="0" smtClean="0">
                <a:latin typeface="+mn-lt"/>
              </a:rPr>
              <a:t>nitiatives”</a:t>
            </a:r>
            <a:endParaRPr lang="en-US" sz="4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751" y="1124283"/>
            <a:ext cx="7526882" cy="560334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4652" y="354842"/>
            <a:ext cx="9567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Members of the Open Textbook Network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59270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ChangeArrowheads="1"/>
          </p:cNvSpPr>
          <p:nvPr/>
        </p:nvSpPr>
        <p:spPr bwMode="auto">
          <a:xfrm>
            <a:off x="2954338" y="1611313"/>
            <a:ext cx="60960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altLang="en-US" sz="8800" dirty="0">
                <a:solidFill>
                  <a:srgbClr val="404040"/>
                </a:solidFill>
                <a:latin typeface="+mj-lt"/>
              </a:rPr>
              <a:t>W</a:t>
            </a:r>
            <a:r>
              <a:rPr lang="en-US" altLang="en-US" sz="8800" dirty="0" smtClean="0">
                <a:solidFill>
                  <a:srgbClr val="404040"/>
                </a:solidFill>
                <a:latin typeface="+mj-lt"/>
              </a:rPr>
              <a:t>hat can </a:t>
            </a:r>
            <a:br>
              <a:rPr lang="en-US" altLang="en-US" sz="8800" dirty="0" smtClean="0">
                <a:solidFill>
                  <a:srgbClr val="404040"/>
                </a:solidFill>
                <a:latin typeface="+mj-lt"/>
              </a:rPr>
            </a:br>
            <a:r>
              <a:rPr lang="en-US" altLang="en-US" sz="8800" dirty="0" smtClean="0">
                <a:solidFill>
                  <a:srgbClr val="C00000"/>
                </a:solidFill>
                <a:latin typeface="+mj-lt"/>
              </a:rPr>
              <a:t>we</a:t>
            </a:r>
            <a:r>
              <a:rPr lang="en-US" altLang="en-US" sz="88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en-US" sz="8800" dirty="0" smtClean="0">
                <a:solidFill>
                  <a:srgbClr val="404040"/>
                </a:solidFill>
                <a:latin typeface="+mj-lt"/>
              </a:rPr>
              <a:t>do?</a:t>
            </a:r>
            <a:endParaRPr lang="en-US" altLang="en-US" sz="88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9638" y="2560638"/>
            <a:ext cx="8937625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(1)	Make </a:t>
            </a:r>
            <a:r>
              <a:rPr lang="en-US" sz="7200" dirty="0">
                <a:solidFill>
                  <a:srgbClr val="C00000"/>
                </a:solidFill>
              </a:rPr>
              <a:t>sharing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easy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81200" y="388778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Gotham Medium"/>
                <a:ea typeface="+mj-ea"/>
                <a:cs typeface="Gotham Medium"/>
              </a:defRPr>
            </a:lvl1pPr>
          </a:lstStyle>
          <a:p>
            <a:pPr>
              <a:defRPr/>
            </a:pP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open licensing system</a:t>
            </a:r>
          </a:p>
          <a:p>
            <a:pPr>
              <a:defRPr/>
            </a:pPr>
            <a:r>
              <a:rPr lang="en-US" sz="3600" dirty="0" err="1">
                <a:solidFill>
                  <a:srgbClr val="FF0000"/>
                </a:solidFill>
              </a:rPr>
              <a:t>www.creativecommons.org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52227" name="Picture 5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1700213"/>
            <a:ext cx="7623175" cy="180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3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938" y="633413"/>
            <a:ext cx="8770937" cy="504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mtClean="0"/>
              <a:t>Books and Supplies @ Dominican 2016-17 = $1,790</a:t>
            </a:r>
          </a:p>
        </p:txBody>
      </p:sp>
      <p:pic>
        <p:nvPicPr>
          <p:cNvPr id="9219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0675" y="2249488"/>
            <a:ext cx="11550650" cy="3422650"/>
          </a:xfrm>
        </p:spPr>
      </p:pic>
      <p:sp>
        <p:nvSpPr>
          <p:cNvPr id="5" name="Rectangle 4"/>
          <p:cNvSpPr/>
          <p:nvPr/>
        </p:nvSpPr>
        <p:spPr>
          <a:xfrm>
            <a:off x="346075" y="4608513"/>
            <a:ext cx="11504613" cy="26035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1014-STATS-authors-l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800" y="717550"/>
            <a:ext cx="5029200" cy="334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Title 2"/>
          <p:cNvSpPr txBox="1">
            <a:spLocks/>
          </p:cNvSpPr>
          <p:nvPr/>
        </p:nvSpPr>
        <p:spPr bwMode="auto">
          <a:xfrm>
            <a:off x="1917700" y="4549775"/>
            <a:ext cx="84455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rgbClr val="595959"/>
                </a:solidFill>
                <a:latin typeface="Gotham Medium"/>
                <a:ea typeface="Gotham Medium"/>
                <a:cs typeface="Gotham Medium"/>
              </a:rPr>
              <a:t>Award winning statistics text</a:t>
            </a:r>
          </a:p>
        </p:txBody>
      </p:sp>
      <p:pic>
        <p:nvPicPr>
          <p:cNvPr id="54276" name="Picture 4" descr="medium_Stats_700x9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9800" y="717550"/>
            <a:ext cx="2540000" cy="328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0515600" cy="1578951"/>
          </a:xfrm>
        </p:spPr>
      </p:pic>
      <p:pic>
        <p:nvPicPr>
          <p:cNvPr id="6" name="Picture 5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1944076"/>
            <a:ext cx="10515600" cy="4365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58875" y="1463675"/>
            <a:ext cx="10234613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(2)	</a:t>
            </a:r>
            <a:r>
              <a:rPr lang="en-US" sz="7200" dirty="0">
                <a:solidFill>
                  <a:srgbClr val="FF0000"/>
                </a:solidFill>
                <a:latin typeface="+mj-lt"/>
              </a:rPr>
              <a:t>Consider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OER</a:t>
            </a:r>
            <a:b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		before traditional</a:t>
            </a:r>
            <a:b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		materials</a:t>
            </a:r>
            <a:endParaRPr lang="en-US" sz="7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713" y="361950"/>
            <a:ext cx="9172575" cy="613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14363" y="1583069"/>
            <a:ext cx="10947400" cy="3346450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sz="7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(3)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Connect “</a:t>
            </a:r>
            <a:r>
              <a:rPr lang="en-US" sz="7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open”</a:t>
            </a:r>
            <a:br>
              <a:rPr lang="en-US" sz="7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7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to our institutional</a:t>
            </a:r>
            <a:br>
              <a:rPr lang="en-US" sz="7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7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</a:t>
            </a:r>
            <a:r>
              <a:rPr lang="en-US" sz="7200" dirty="0" smtClean="0">
                <a:solidFill>
                  <a:srgbClr val="C00000"/>
                </a:solidFill>
              </a:rPr>
              <a:t>mission</a:t>
            </a:r>
            <a:endParaRPr lang="en-US" sz="7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04850" y="1446213"/>
            <a:ext cx="10612438" cy="3354387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sz="7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(4)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sz="7200" dirty="0" smtClean="0">
                <a:solidFill>
                  <a:srgbClr val="C00000"/>
                </a:solidFill>
              </a:rPr>
              <a:t>Support</a:t>
            </a:r>
            <a:r>
              <a:rPr lang="en-US" sz="7200" dirty="0" smtClean="0">
                <a:solidFill>
                  <a:srgbClr val="FF0000"/>
                </a:solidFill>
              </a:rPr>
              <a:t> </a:t>
            </a:r>
            <a:r>
              <a:rPr lang="en-US" sz="7200" dirty="0">
                <a:solidFill>
                  <a:srgbClr val="C00000"/>
                </a:solidFill>
              </a:rPr>
              <a:t>faculty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7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</a:t>
            </a:r>
            <a:br>
              <a:rPr lang="en-US" sz="7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7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adopt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adapt, and</a:t>
            </a:r>
            <a:b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lang="en-US" sz="7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create 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OER</a:t>
            </a:r>
            <a:endParaRPr lang="en-US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818865" y="641445"/>
            <a:ext cx="10781731" cy="4944470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sz="7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Use 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US" sz="7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internet to do</a:t>
            </a:r>
            <a:br>
              <a:rPr lang="en-US" sz="7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7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what 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it was </a:t>
            </a:r>
            <a:r>
              <a:rPr lang="en-US" sz="7200" dirty="0" smtClean="0">
                <a:solidFill>
                  <a:srgbClr val="C00000"/>
                </a:solidFill>
              </a:rPr>
              <a:t>meant for… </a:t>
            </a:r>
            <a:br>
              <a:rPr lang="en-US" sz="7200" dirty="0" smtClean="0">
                <a:solidFill>
                  <a:srgbClr val="C00000"/>
                </a:solidFill>
              </a:rPr>
            </a:br>
            <a:r>
              <a:rPr lang="en-US" sz="7200" dirty="0" smtClean="0">
                <a:solidFill>
                  <a:srgbClr val="FF0000"/>
                </a:solidFill>
              </a:rPr>
              <a:t/>
            </a:r>
            <a:br>
              <a:rPr lang="en-US" sz="7200" dirty="0" smtClean="0">
                <a:solidFill>
                  <a:srgbClr val="FF0000"/>
                </a:solidFill>
              </a:rPr>
            </a:br>
            <a:r>
              <a:rPr lang="en-US" sz="7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benefit society</a:t>
            </a:r>
            <a:endParaRPr lang="en-US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3"/>
          <p:cNvSpPr>
            <a:spLocks noGrp="1"/>
          </p:cNvSpPr>
          <p:nvPr>
            <p:ph type="title"/>
          </p:nvPr>
        </p:nvSpPr>
        <p:spPr>
          <a:xfrm>
            <a:off x="2955925" y="1997075"/>
            <a:ext cx="6488113" cy="2020888"/>
          </a:xfrm>
        </p:spPr>
        <p:txBody>
          <a:bodyPr/>
          <a:lstStyle/>
          <a:p>
            <a:pPr eaLnBrk="1" hangingPunct="1"/>
            <a:r>
              <a:rPr lang="en-US" altLang="en-US" sz="7200" dirty="0" smtClean="0">
                <a:solidFill>
                  <a:srgbClr val="C00000"/>
                </a:solidFill>
              </a:rPr>
              <a:t>Next</a:t>
            </a:r>
            <a:r>
              <a:rPr lang="en-US" altLang="en-US" sz="7200" dirty="0" smtClean="0"/>
              <a:t> steps?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Library’s Guide to OER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19315" y="2271876"/>
            <a:ext cx="1158602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latin typeface="+mj-lt"/>
              </a:rPr>
              <a:t>Found with the Library’s Research Guides </a:t>
            </a:r>
          </a:p>
          <a:p>
            <a:pPr algn="ctr"/>
            <a:r>
              <a:rPr lang="en-US" sz="4400" dirty="0" smtClean="0">
                <a:latin typeface="+mj-lt"/>
              </a:rPr>
              <a:t>or go to</a:t>
            </a:r>
          </a:p>
          <a:p>
            <a:pPr algn="ctr"/>
            <a:r>
              <a:rPr lang="en-US" sz="4400" dirty="0" smtClean="0">
                <a:latin typeface="+mj-lt"/>
                <a:hlinkClick r:id="rId3"/>
              </a:rPr>
              <a:t>http://libguides.dominican.edu/OER</a:t>
            </a:r>
            <a:endParaRPr lang="en-US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4690913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Acknowledgements</a:t>
            </a:r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922338" y="2811463"/>
            <a:ext cx="10515600" cy="13271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en-US" smtClean="0"/>
              <a:t>This presentation has been adapted from a workshop given at the 2016 Digital Initiatives Symposium at the University of San Diego by Nicole Allen of SPARC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269875"/>
            <a:ext cx="12192000" cy="1325563"/>
          </a:xfrm>
        </p:spPr>
        <p:txBody>
          <a:bodyPr/>
          <a:lstStyle/>
          <a:p>
            <a:pPr algn="ctr" eaLnBrk="1" hangingPunct="1"/>
            <a:r>
              <a:rPr lang="en-US" altLang="en-US" smtClean="0"/>
              <a:t>1</a:t>
            </a:r>
            <a:r>
              <a:rPr lang="en-US" altLang="en-US" baseline="30000" smtClean="0"/>
              <a:t>st</a:t>
            </a:r>
            <a:r>
              <a:rPr lang="en-US" altLang="en-US" smtClean="0"/>
              <a:t> Year and 1</a:t>
            </a:r>
            <a:r>
              <a:rPr lang="en-US" altLang="en-US" baseline="30000" smtClean="0"/>
              <a:t>st</a:t>
            </a:r>
            <a:r>
              <a:rPr lang="en-US" altLang="en-US" smtClean="0"/>
              <a:t> generation students </a:t>
            </a:r>
            <a:r>
              <a:rPr lang="en-US" altLang="en-US" smtClean="0">
                <a:solidFill>
                  <a:srgbClr val="C00000"/>
                </a:solidFill>
              </a:rPr>
              <a:t>spend more</a:t>
            </a:r>
            <a:r>
              <a:rPr lang="en-US" altLang="en-US" smtClean="0"/>
              <a:t> than others on course materials</a:t>
            </a:r>
          </a:p>
        </p:txBody>
      </p:sp>
      <p:pic>
        <p:nvPicPr>
          <p:cNvPr id="13315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43163" y="1757363"/>
            <a:ext cx="6451600" cy="5016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9267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Michael </a:t>
            </a:r>
            <a:r>
              <a:rPr lang="en-US" dirty="0" err="1" smtClean="0"/>
              <a:t>Pujals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Scholarly Communications Librarian</a:t>
            </a:r>
            <a:b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Dominican University of California</a:t>
            </a:r>
            <a:b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michael.pujals@dominican.edu</a:t>
            </a:r>
            <a:b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2800" dirty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US" sz="2800" dirty="0">
                <a:solidFill>
                  <a:schemeClr val="bg1">
                    <a:lumMod val="65000"/>
                  </a:schemeClr>
                </a:solidFill>
              </a:rPr>
            </a:br>
            <a:endParaRPr lang="en-US" sz="28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796925" y="2344738"/>
            <a:ext cx="10515600" cy="1325562"/>
          </a:xfrm>
        </p:spPr>
        <p:txBody>
          <a:bodyPr/>
          <a:lstStyle/>
          <a:p>
            <a:pPr algn="ctr" eaLnBrk="1" hangingPunct="1"/>
            <a:r>
              <a:rPr lang="en-US" altLang="en-US" dirty="0" smtClean="0"/>
              <a:t>The cost of textbooks </a:t>
            </a:r>
            <a:r>
              <a:rPr lang="en-US" altLang="en-US" dirty="0" smtClean="0"/>
              <a:t>can </a:t>
            </a:r>
            <a:r>
              <a:rPr lang="en-US" altLang="en-US" dirty="0" smtClean="0">
                <a:solidFill>
                  <a:srgbClr val="C00000"/>
                </a:solidFill>
              </a:rPr>
              <a:t>negatively</a:t>
            </a:r>
            <a:r>
              <a:rPr lang="en-US" altLang="en-US" dirty="0" smtClean="0"/>
              <a:t> </a:t>
            </a:r>
            <a:r>
              <a:rPr lang="en-US" altLang="en-US" dirty="0" smtClean="0">
                <a:solidFill>
                  <a:srgbClr val="C00000"/>
                </a:solidFill>
              </a:rPr>
              <a:t>impact </a:t>
            </a:r>
            <a:r>
              <a:rPr lang="en-US" altLang="en-US" dirty="0"/>
              <a:t>l</a:t>
            </a:r>
            <a:r>
              <a:rPr lang="en-US" altLang="en-US" dirty="0" smtClean="0"/>
              <a:t>earning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National Survey Data</a:t>
            </a:r>
            <a:endParaRPr lang="en-US" dirty="0"/>
          </a:p>
        </p:txBody>
      </p:sp>
      <p:sp>
        <p:nvSpPr>
          <p:cNvPr id="4" name="Title 4"/>
          <p:cNvSpPr txBox="1">
            <a:spLocks/>
          </p:cNvSpPr>
          <p:nvPr/>
        </p:nvSpPr>
        <p:spPr bwMode="auto">
          <a:xfrm>
            <a:off x="1985963" y="2097313"/>
            <a:ext cx="82296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800" dirty="0">
                <a:solidFill>
                  <a:srgbClr val="C00000"/>
                </a:solidFill>
                <a:latin typeface="Gotham Medium"/>
                <a:ea typeface="Gotham Medium"/>
                <a:cs typeface="Gotham Medium"/>
              </a:rPr>
              <a:t>2 in 3</a:t>
            </a:r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2405063" y="3726088"/>
            <a:ext cx="73914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3200" dirty="0">
                <a:latin typeface="Gotham Medium"/>
                <a:ea typeface="Gotham Medium"/>
                <a:cs typeface="Gotham Medium"/>
              </a:rPr>
              <a:t>Students say they decided against buying a textbook because the cost is too high</a:t>
            </a:r>
          </a:p>
        </p:txBody>
      </p:sp>
    </p:spTree>
    <p:extLst>
      <p:ext uri="{BB962C8B-B14F-4D97-AF65-F5344CB8AC3E}">
        <p14:creationId xmlns:p14="http://schemas.microsoft.com/office/powerpoint/2010/main" val="4017292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National Survey Data</a:t>
            </a:r>
            <a:endParaRPr 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 bwMode="auto">
          <a:xfrm>
            <a:off x="1985963" y="2069419"/>
            <a:ext cx="82296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8800" dirty="0">
                <a:solidFill>
                  <a:srgbClr val="C00000"/>
                </a:solidFill>
                <a:latin typeface="Gotham Medium"/>
                <a:ea typeface="Gotham Medium"/>
                <a:cs typeface="Gotham Medium"/>
              </a:rPr>
              <a:t>1 in 2</a:t>
            </a:r>
          </a:p>
        </p:txBody>
      </p:sp>
      <p:sp>
        <p:nvSpPr>
          <p:cNvPr id="7" name="Content Placeholder 8"/>
          <p:cNvSpPr txBox="1">
            <a:spLocks/>
          </p:cNvSpPr>
          <p:nvPr/>
        </p:nvSpPr>
        <p:spPr bwMode="auto">
          <a:xfrm>
            <a:off x="2405063" y="3698194"/>
            <a:ext cx="73914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3200" dirty="0">
                <a:latin typeface="Gotham Medium"/>
                <a:ea typeface="Gotham Medium"/>
                <a:cs typeface="Gotham Medium"/>
              </a:rPr>
              <a:t>Students say they have at some point taken fewer courses due to the cost of textbooks</a:t>
            </a:r>
          </a:p>
        </p:txBody>
      </p:sp>
    </p:spTree>
    <p:extLst>
      <p:ext uri="{BB962C8B-B14F-4D97-AF65-F5344CB8AC3E}">
        <p14:creationId xmlns:p14="http://schemas.microsoft.com/office/powerpoint/2010/main" val="1243337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1105</Words>
  <Application>Microsoft Office PowerPoint</Application>
  <PresentationFormat>Widescreen</PresentationFormat>
  <Paragraphs>233</Paragraphs>
  <Slides>60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7" baseType="lpstr">
      <vt:lpstr>Arial</vt:lpstr>
      <vt:lpstr>Calibri</vt:lpstr>
      <vt:lpstr>Calibri Light</vt:lpstr>
      <vt:lpstr>Century Gothic</vt:lpstr>
      <vt:lpstr>Gotham Book</vt:lpstr>
      <vt:lpstr>Gotham Medium</vt:lpstr>
      <vt:lpstr>Office Theme</vt:lpstr>
      <vt:lpstr>PowerPoint Presentation</vt:lpstr>
      <vt:lpstr>PowerPoint Presentation</vt:lpstr>
      <vt:lpstr>Textbooks are expensive</vt:lpstr>
      <vt:lpstr>PowerPoint Presentation</vt:lpstr>
      <vt:lpstr>Books and Supplies @ Dominican 2016-17 = $1,790</vt:lpstr>
      <vt:lpstr>1st Year and 1st generation students spend more than others on course materials</vt:lpstr>
      <vt:lpstr>The cost of textbooks can negatively impact learning</vt:lpstr>
      <vt:lpstr>National Survey Data</vt:lpstr>
      <vt:lpstr>National Survey Data</vt:lpstr>
      <vt:lpstr>National Survey Data</vt:lpstr>
      <vt:lpstr>Student Textbook Survey Results</vt:lpstr>
      <vt:lpstr>PowerPoint Presentation</vt:lpstr>
      <vt:lpstr>Average spent on textbooks this fall</vt:lpstr>
      <vt:lpstr> 50%  Won’t buy or rent a textbook if it’s too expensive</vt:lpstr>
      <vt:lpstr>PowerPoint Presentation</vt:lpstr>
      <vt:lpstr>The cost of textbooks impacts the number of classes I take in a semester</vt:lpstr>
      <vt:lpstr>PowerPoint Presentation</vt:lpstr>
      <vt:lpstr>“I originally register [sic] full time this semester but due to the many books for each class, I had to drop one course, because I couldn't afford to buy all of them.  :(“ </vt:lpstr>
      <vt:lpstr>42%</vt:lpstr>
      <vt:lpstr>PowerPoint Presentation</vt:lpstr>
      <vt:lpstr>52%</vt:lpstr>
      <vt:lpstr>PowerPoint Presentation</vt:lpstr>
      <vt:lpstr>“…last semester I did not buy/rent a single text book. If there were assignments from a text book, I borrowed a friend's after class and made copies in the library.”</vt:lpstr>
      <vt:lpstr>I have taken a course where &lt; 50% of the textbook was assigned reading</vt:lpstr>
      <vt:lpstr>PowerPoint Presentation</vt:lpstr>
      <vt:lpstr>“I get most frustrated when instructors assign books that we hardly use. It feels disrespectful. I will work more or take out a loan to get the books so they should be necessary.”</vt:lpstr>
      <vt:lpstr>Open Educational Resources</vt:lpstr>
      <vt:lpstr>Hewlett Foundation Definition:  “OER are teaching, learning, and research resources that reside in the public domain or are released under an intellectual property license that permits their free use and repurposing by others.”</vt:lpstr>
      <vt:lpstr> OPEN Free + Reuse Rights </vt:lpstr>
      <vt:lpstr>PowerPoint Presentation</vt:lpstr>
      <vt:lpstr>use © to enable free &amp; open use</vt:lpstr>
      <vt:lpstr>PowerPoint Presentation</vt:lpstr>
      <vt:lpstr>PowerPoint Presentation</vt:lpstr>
      <vt:lpstr>PowerPoint Presentation</vt:lpstr>
      <vt:lpstr>“Number of Students Using OpenStax Textbooks Has More Than Doubled Since January 2016, 1.5 Million+ Students Have Used OpenStax Textbooks Since 2012”</vt:lpstr>
      <vt:lpstr>PowerPoint Presentation</vt:lpstr>
      <vt:lpstr>PowerPoint Presentation</vt:lpstr>
      <vt:lpstr>How are OER used in  higher education?</vt:lpstr>
      <vt:lpstr>CSU San Marcos Students saved over $1.6 Million</vt:lpstr>
      <vt:lpstr>OER courses had a 70% enrollment rate compared to 43% for non-OER courses.</vt:lpstr>
      <vt:lpstr>“Rutgers University Libraries Launch Open and Affordable Textbook Project, Joins Open Textbook Network”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(3) Connect “open”         to our institutional         mission</vt:lpstr>
      <vt:lpstr>(4) Support faculty to         adopt, adapt, and   create OER</vt:lpstr>
      <vt:lpstr>Use the internet to do what it was meant for…   to benefit society</vt:lpstr>
      <vt:lpstr>Next steps?</vt:lpstr>
      <vt:lpstr>The Library’s Guide to OER</vt:lpstr>
      <vt:lpstr>Acknowledgements</vt:lpstr>
      <vt:lpstr>  Michael Pujals Scholarly Communications Librarian Dominican University of California  michael.pujals@dominican.edu  </vt:lpstr>
    </vt:vector>
  </TitlesOfParts>
  <Company>Dominican University of California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Pujals, Michael</dc:creator>
  <cp:lastModifiedBy>Pujals, Michael</cp:lastModifiedBy>
  <cp:revision>53</cp:revision>
  <dcterms:created xsi:type="dcterms:W3CDTF">2016-10-03T22:27:56Z</dcterms:created>
  <dcterms:modified xsi:type="dcterms:W3CDTF">2016-10-20T22:53:16Z</dcterms:modified>
</cp:coreProperties>
</file>