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7" r:id="rId2"/>
    <p:sldId id="304" r:id="rId3"/>
    <p:sldId id="258" r:id="rId4"/>
    <p:sldId id="270" r:id="rId5"/>
    <p:sldId id="261" r:id="rId6"/>
    <p:sldId id="291" r:id="rId7"/>
    <p:sldId id="303" r:id="rId8"/>
    <p:sldId id="271" r:id="rId9"/>
    <p:sldId id="305" r:id="rId10"/>
    <p:sldId id="306" r:id="rId11"/>
    <p:sldId id="284" r:id="rId12"/>
    <p:sldId id="294" r:id="rId13"/>
    <p:sldId id="281"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E9A17"/>
    <a:srgbClr val="89C8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300"/>
    <p:restoredTop sz="71547" autoAdjust="0"/>
  </p:normalViewPr>
  <p:slideViewPr>
    <p:cSldViewPr snapToGrid="0" snapToObjects="1">
      <p:cViewPr varScale="1">
        <p:scale>
          <a:sx n="73" d="100"/>
          <a:sy n="73" d="100"/>
        </p:scale>
        <p:origin x="72" y="17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43ED24-6283-4A87-A02B-78524F8EA919}" type="datetimeFigureOut">
              <a:rPr lang="en-US" smtClean="0"/>
              <a:t>12/13/2017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7C2E78-293A-4E9C-8FEA-9507E66927C5}" type="slidenum">
              <a:rPr lang="en-US" smtClean="0"/>
              <a:t>‹#›</a:t>
            </a:fld>
            <a:endParaRPr lang="en-US"/>
          </a:p>
        </p:txBody>
      </p:sp>
    </p:spTree>
    <p:extLst>
      <p:ext uri="{BB962C8B-B14F-4D97-AF65-F5344CB8AC3E}">
        <p14:creationId xmlns:p14="http://schemas.microsoft.com/office/powerpoint/2010/main" val="3612821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FTE ~ 1900</a:t>
            </a:r>
          </a:p>
          <a:p>
            <a:endParaRPr lang="en-US" dirty="0" smtClean="0"/>
          </a:p>
          <a:p>
            <a:r>
              <a:rPr lang="en-US" dirty="0" smtClean="0"/>
              <a:t>~ 112 full-time faculty,</a:t>
            </a:r>
            <a:r>
              <a:rPr lang="en-US" baseline="0" dirty="0" smtClean="0"/>
              <a:t> and m</a:t>
            </a:r>
            <a:r>
              <a:rPr lang="en-US" dirty="0" smtClean="0"/>
              <a:t>any more adjuncts</a:t>
            </a:r>
          </a:p>
          <a:p>
            <a:endParaRPr lang="en-US" dirty="0" smtClean="0"/>
          </a:p>
          <a:p>
            <a:r>
              <a:rPr lang="en-US" baseline="0" dirty="0" smtClean="0"/>
              <a:t>6 librarians (including myself)</a:t>
            </a:r>
          </a:p>
          <a:p>
            <a:r>
              <a:rPr lang="en-US" baseline="0" dirty="0" smtClean="0"/>
              <a:t>3 support staff (circulation)</a:t>
            </a:r>
          </a:p>
          <a:p>
            <a:r>
              <a:rPr lang="en-US" baseline="0" dirty="0" smtClean="0"/>
              <a:t>15 student workers (circulation)</a:t>
            </a:r>
          </a:p>
          <a:p>
            <a:endParaRPr lang="en-US" baseline="0" dirty="0" smtClean="0"/>
          </a:p>
          <a:p>
            <a:r>
              <a:rPr lang="en-US" baseline="0" dirty="0" smtClean="0"/>
              <a:t>It’s a small university, but the librarians encounter the same problems as at larger institutions</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a:t>
            </a:fld>
            <a:endParaRPr lang="en-US"/>
          </a:p>
        </p:txBody>
      </p:sp>
    </p:spTree>
    <p:extLst>
      <p:ext uri="{BB962C8B-B14F-4D97-AF65-F5344CB8AC3E}">
        <p14:creationId xmlns:p14="http://schemas.microsoft.com/office/powerpoint/2010/main" val="2528066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12</a:t>
            </a:fld>
            <a:endParaRPr lang="en-US"/>
          </a:p>
        </p:txBody>
      </p:sp>
    </p:spTree>
    <p:extLst>
      <p:ext uri="{BB962C8B-B14F-4D97-AF65-F5344CB8AC3E}">
        <p14:creationId xmlns:p14="http://schemas.microsoft.com/office/powerpoint/2010/main" val="154066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Plus university committees and side projects that I get roped into.</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 look at Scholarly Comminutions Librarian as my main job; that’s my job description but I don’t have the time to do everything that I would like to do. I spend about ¾ time on the repository</a:t>
            </a:r>
          </a:p>
          <a:p>
            <a:endParaRPr lang="en-US" baseline="0" dirty="0" smtClean="0"/>
          </a:p>
          <a:p>
            <a:r>
              <a:rPr lang="en-US" baseline="0" dirty="0" smtClean="0"/>
              <a:t>The other jobs I do are in maintenance mode; I make sure that everything is working and I’ll make updates when I need a break from the repository. These jobs can be done so much better but I have to prioritize. </a:t>
            </a:r>
          </a:p>
          <a:p>
            <a:endParaRPr lang="en-US" baseline="0" dirty="0" smtClean="0"/>
          </a:p>
          <a:p>
            <a:endParaRPr lang="en-US" baseline="0" dirty="0" smtClean="0"/>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487C2E78-293A-4E9C-8FEA-9507E66927C5}" type="slidenum">
              <a:rPr lang="en-US" smtClean="0"/>
              <a:t>4</a:t>
            </a:fld>
            <a:endParaRPr lang="en-US"/>
          </a:p>
        </p:txBody>
      </p:sp>
    </p:spTree>
    <p:extLst>
      <p:ext uri="{BB962C8B-B14F-4D97-AF65-F5344CB8AC3E}">
        <p14:creationId xmlns:p14="http://schemas.microsoft.com/office/powerpoint/2010/main" val="3936362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includes</a:t>
            </a:r>
            <a:r>
              <a:rPr lang="en-US" baseline="0" dirty="0" smtClean="0"/>
              <a:t> one active journal one journal archive, </a:t>
            </a:r>
          </a:p>
          <a:p>
            <a:r>
              <a:rPr lang="en-US" baseline="0" dirty="0" smtClean="0"/>
              <a:t>Several book galleries</a:t>
            </a:r>
          </a:p>
          <a:p>
            <a:r>
              <a:rPr lang="en-US" baseline="0" dirty="0" smtClean="0"/>
              <a:t>a few image galleries, </a:t>
            </a:r>
          </a:p>
          <a:p>
            <a:r>
              <a:rPr lang="en-US" baseline="0" dirty="0" smtClean="0"/>
              <a:t>~58 SelectedWorks pages</a:t>
            </a:r>
          </a:p>
          <a:p>
            <a:r>
              <a:rPr lang="en-US" baseline="0" dirty="0" smtClean="0"/>
              <a:t>several events including an ongoing student conference.</a:t>
            </a:r>
          </a:p>
          <a:p>
            <a:endParaRPr lang="en-US" baseline="0" dirty="0" smtClean="0"/>
          </a:p>
        </p:txBody>
      </p:sp>
      <p:sp>
        <p:nvSpPr>
          <p:cNvPr id="4" name="Slide Number Placeholder 3"/>
          <p:cNvSpPr>
            <a:spLocks noGrp="1"/>
          </p:cNvSpPr>
          <p:nvPr>
            <p:ph type="sldNum" sz="quarter" idx="10"/>
          </p:nvPr>
        </p:nvSpPr>
        <p:spPr/>
        <p:txBody>
          <a:bodyPr/>
          <a:lstStyle/>
          <a:p>
            <a:fld id="{487C2E78-293A-4E9C-8FEA-9507E66927C5}" type="slidenum">
              <a:rPr lang="en-US" smtClean="0"/>
              <a:t>5</a:t>
            </a:fld>
            <a:endParaRPr lang="en-US"/>
          </a:p>
        </p:txBody>
      </p:sp>
    </p:spTree>
    <p:extLst>
      <p:ext uri="{BB962C8B-B14F-4D97-AF65-F5344CB8AC3E}">
        <p14:creationId xmlns:p14="http://schemas.microsoft.com/office/powerpoint/2010/main" val="3998340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do this where I can for student work (senior and masters theses, research posters, senior art exhibition, etc.)</a:t>
            </a:r>
            <a:r>
              <a:rPr lang="en-US" baseline="0" dirty="0" smtClean="0"/>
              <a:t>  </a:t>
            </a:r>
          </a:p>
          <a:p>
            <a:endParaRPr lang="en-US" baseline="0" dirty="0" smtClean="0"/>
          </a:p>
          <a:p>
            <a:r>
              <a:rPr lang="en-US" dirty="0" smtClean="0"/>
              <a:t>I don’t do this for faculty, I need to make sure that copyright permissions</a:t>
            </a:r>
            <a:r>
              <a:rPr lang="en-US" baseline="0" dirty="0" smtClean="0"/>
              <a:t> are covered; I don’t trust the faculty to do that. </a:t>
            </a:r>
            <a:r>
              <a:rPr lang="en-US" baseline="0" dirty="0" smtClean="0">
                <a:sym typeface="Wingdings" panose="05000000000000000000" pitchFamily="2" charset="2"/>
              </a:rPr>
              <a:t></a:t>
            </a:r>
          </a:p>
          <a:p>
            <a:endParaRPr lang="en-US" baseline="0" dirty="0" smtClean="0">
              <a:sym typeface="Wingdings" panose="05000000000000000000" pitchFamily="2" charset="2"/>
            </a:endParaRPr>
          </a:p>
          <a:p>
            <a:r>
              <a:rPr lang="en-US" baseline="0" dirty="0" smtClean="0">
                <a:sym typeface="Wingdings" panose="05000000000000000000" pitchFamily="2" charset="2"/>
              </a:rPr>
              <a:t>Starting to train others to deposit their own materials, especially for large bulk items.</a:t>
            </a:r>
          </a:p>
          <a:p>
            <a:endParaRPr lang="en-US" baseline="0" dirty="0" smtClean="0">
              <a:sym typeface="Wingdings" panose="05000000000000000000" pitchFamily="2" charset="2"/>
            </a:endParaRPr>
          </a:p>
          <a:p>
            <a:endParaRPr lang="en-US" baseline="0" dirty="0" smtClean="0">
              <a:sym typeface="Wingdings" panose="05000000000000000000" pitchFamily="2" charset="2"/>
            </a:endParaRPr>
          </a:p>
          <a:p>
            <a:endParaRPr lang="en-US" baseline="0" dirty="0" smtClean="0">
              <a:sym typeface="Wingdings" panose="05000000000000000000" pitchFamily="2" charset="2"/>
            </a:endParaRP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6</a:t>
            </a:fld>
            <a:endParaRPr lang="en-US"/>
          </a:p>
        </p:txBody>
      </p:sp>
    </p:spTree>
    <p:extLst>
      <p:ext uri="{BB962C8B-B14F-4D97-AF65-F5344CB8AC3E}">
        <p14:creationId xmlns:p14="http://schemas.microsoft.com/office/powerpoint/2010/main" val="150227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baseline="0" dirty="0" smtClean="0">
              <a:sym typeface="Wingdings" panose="05000000000000000000" pitchFamily="2" charset="2"/>
            </a:endParaRPr>
          </a:p>
          <a:p>
            <a:endParaRPr lang="en-US" baseline="0" dirty="0" smtClean="0">
              <a:sym typeface="Wingdings" panose="05000000000000000000" pitchFamily="2" charset="2"/>
            </a:endParaRP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7</a:t>
            </a:fld>
            <a:endParaRPr lang="en-US"/>
          </a:p>
        </p:txBody>
      </p:sp>
    </p:spTree>
    <p:extLst>
      <p:ext uri="{BB962C8B-B14F-4D97-AF65-F5344CB8AC3E}">
        <p14:creationId xmlns:p14="http://schemas.microsoft.com/office/powerpoint/2010/main" val="3099931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Get to know the IT department. Who</a:t>
            </a:r>
            <a:r>
              <a:rPr lang="en-US" baseline="0" dirty="0" smtClean="0"/>
              <a:t> is the University’s web content manager? Who do you know in the Marketing department or the media office? Read the campus newsletters.</a:t>
            </a:r>
          </a:p>
          <a:p>
            <a:endParaRPr lang="en-US" baseline="0" dirty="0" smtClean="0"/>
          </a:p>
          <a:p>
            <a:r>
              <a:rPr lang="en-US" baseline="0" dirty="0" smtClean="0"/>
              <a:t>Who are the library’s power users among the faculty? Talk with them about faculty concerns and scholarship and about putting student work online? What are their thoughts and opinions? Why do they think that way?</a:t>
            </a:r>
          </a:p>
          <a:p>
            <a:endParaRPr lang="en-US" baseline="0" dirty="0" smtClean="0"/>
          </a:p>
          <a:p>
            <a:r>
              <a:rPr lang="en-US" baseline="0" dirty="0" smtClean="0"/>
              <a:t>Get out for a walk – drop in people’s offices and say “hello”, run into people around campus and find out what they’re working on? Is there someway the you or the repository could help them out? Invite yourself to department meetings or retreats. Chat with the deans.</a:t>
            </a:r>
          </a:p>
          <a:p>
            <a:endParaRPr lang="en-US" baseline="0" dirty="0" smtClean="0"/>
          </a:p>
          <a:p>
            <a:r>
              <a:rPr lang="en-US" baseline="0" dirty="0" smtClean="0"/>
              <a:t>Listen at meetings, in the lunch room,  look for opportunities</a:t>
            </a:r>
          </a:p>
          <a:p>
            <a:endParaRPr lang="en-US" baseline="0" dirty="0" smtClean="0"/>
          </a:p>
          <a:p>
            <a:r>
              <a:rPr lang="en-US" baseline="0" dirty="0" err="1" smtClean="0"/>
              <a:t>ListServes</a:t>
            </a:r>
            <a:r>
              <a:rPr lang="en-US" baseline="0" dirty="0" smtClean="0"/>
              <a:t> and Conf. helped me when I was a beginner</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8</a:t>
            </a:fld>
            <a:endParaRPr lang="en-US"/>
          </a:p>
        </p:txBody>
      </p:sp>
    </p:spTree>
    <p:extLst>
      <p:ext uri="{BB962C8B-B14F-4D97-AF65-F5344CB8AC3E}">
        <p14:creationId xmlns:p14="http://schemas.microsoft.com/office/powerpoint/2010/main" val="4033074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people doing what we do</a:t>
            </a:r>
            <a:r>
              <a:rPr lang="en-US" baseline="0" dirty="0" smtClean="0"/>
              <a:t> tend to be passionate about the work and often times are wiling to help</a:t>
            </a:r>
          </a:p>
          <a:p>
            <a:endParaRPr lang="en-US" baseline="0" dirty="0" smtClean="0"/>
          </a:p>
          <a:p>
            <a:r>
              <a:rPr lang="en-US" baseline="0" dirty="0" smtClean="0"/>
              <a:t>Ask to borrow and repurpose</a:t>
            </a:r>
          </a:p>
          <a:p>
            <a:endParaRPr lang="en-US" baseline="0" dirty="0" smtClean="0"/>
          </a:p>
          <a:p>
            <a:r>
              <a:rPr lang="en-US" baseline="0" dirty="0" smtClean="0"/>
              <a:t>Look for CC licenses</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9</a:t>
            </a:fld>
            <a:endParaRPr lang="en-US"/>
          </a:p>
        </p:txBody>
      </p:sp>
    </p:spTree>
    <p:extLst>
      <p:ext uri="{BB962C8B-B14F-4D97-AF65-F5344CB8AC3E}">
        <p14:creationId xmlns:p14="http://schemas.microsoft.com/office/powerpoint/2010/main" val="1729307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Librarians like to share</a:t>
            </a:r>
          </a:p>
          <a:p>
            <a:endParaRPr lang="en-US" dirty="0" smtClean="0"/>
          </a:p>
          <a:p>
            <a:r>
              <a:rPr lang="en-US" dirty="0" smtClean="0"/>
              <a:t>I’ve found that people</a:t>
            </a:r>
            <a:r>
              <a:rPr lang="en-US" baseline="0" dirty="0" smtClean="0"/>
              <a:t> who do this work are very passionate about it and they want to </a:t>
            </a:r>
            <a:r>
              <a:rPr lang="en-US" baseline="0" dirty="0" smtClean="0"/>
              <a:t>help</a:t>
            </a:r>
          </a:p>
          <a:p>
            <a:endParaRPr lang="en-US" baseline="0" dirty="0" smtClean="0"/>
          </a:p>
          <a:p>
            <a:r>
              <a:rPr lang="en-US" baseline="0" dirty="0" smtClean="0"/>
              <a:t>Image removed</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10</a:t>
            </a:fld>
            <a:endParaRPr lang="en-US"/>
          </a:p>
        </p:txBody>
      </p:sp>
    </p:spTree>
    <p:extLst>
      <p:ext uri="{BB962C8B-B14F-4D97-AF65-F5344CB8AC3E}">
        <p14:creationId xmlns:p14="http://schemas.microsoft.com/office/powerpoint/2010/main" val="1446637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Honestly, it takes time, especially at the beginning…  you can put as much or as little as you want into it</a:t>
            </a:r>
          </a:p>
          <a:p>
            <a:endParaRPr lang="en-US" baseline="0" dirty="0" smtClean="0"/>
          </a:p>
          <a:p>
            <a:r>
              <a:rPr lang="en-US" baseline="0" dirty="0" smtClean="0"/>
              <a:t>I enjoy and believe in the work so I put more time into it.</a:t>
            </a:r>
          </a:p>
          <a:p>
            <a:endParaRPr lang="en-US" baseline="0" dirty="0" smtClean="0"/>
          </a:p>
          <a:p>
            <a:r>
              <a:rPr lang="en-US" baseline="0" dirty="0" smtClean="0"/>
              <a:t>Other job duties are still there but some of them are in maintenance mode, others I need to spend more time on.</a:t>
            </a: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11</a:t>
            </a:fld>
            <a:endParaRPr lang="en-US"/>
          </a:p>
        </p:txBody>
      </p:sp>
    </p:spTree>
    <p:extLst>
      <p:ext uri="{BB962C8B-B14F-4D97-AF65-F5344CB8AC3E}">
        <p14:creationId xmlns:p14="http://schemas.microsoft.com/office/powerpoint/2010/main" val="3841705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rst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4592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pporting Information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488113"/>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a:spLocks noChangeArrowheads="1"/>
          </p:cNvSpPr>
          <p:nvPr userDrawn="1"/>
        </p:nvSpPr>
        <p:spPr bwMode="auto">
          <a:xfrm>
            <a:off x="0" y="0"/>
            <a:ext cx="9144000" cy="666750"/>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8" name="Chart Placeholder 7"/>
          <p:cNvSpPr>
            <a:spLocks noGrp="1"/>
          </p:cNvSpPr>
          <p:nvPr>
            <p:ph type="chart" sz="quarter" idx="12"/>
          </p:nvPr>
        </p:nvSpPr>
        <p:spPr>
          <a:xfrm>
            <a:off x="4760748" y="1306513"/>
            <a:ext cx="3633787" cy="4678362"/>
          </a:xfrm>
        </p:spPr>
        <p:txBody>
          <a:bodyPr/>
          <a:lstStyle/>
          <a:p>
            <a:pPr lvl="0"/>
            <a:endParaRPr lang="en-US" noProof="0"/>
          </a:p>
        </p:txBody>
      </p:sp>
      <p:sp>
        <p:nvSpPr>
          <p:cNvPr id="7" name="Picture Placeholder 4"/>
          <p:cNvSpPr>
            <a:spLocks noGrp="1"/>
          </p:cNvSpPr>
          <p:nvPr>
            <p:ph type="pic" sz="quarter" idx="13"/>
          </p:nvPr>
        </p:nvSpPr>
        <p:spPr>
          <a:xfrm>
            <a:off x="606425" y="1306513"/>
            <a:ext cx="3633788" cy="4678362"/>
          </a:xfrm>
        </p:spPr>
        <p:txBody>
          <a:bodyPr/>
          <a:lstStyle/>
          <a:p>
            <a:pPr lvl="0"/>
            <a:endParaRPr lang="en-US" noProof="0"/>
          </a:p>
        </p:txBody>
      </p:sp>
    </p:spTree>
    <p:extLst>
      <p:ext uri="{BB962C8B-B14F-4D97-AF65-F5344CB8AC3E}">
        <p14:creationId xmlns:p14="http://schemas.microsoft.com/office/powerpoint/2010/main" val="197203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pporting Information Slide_V2">
    <p:bg>
      <p:bgPr>
        <a:solidFill>
          <a:schemeClr val="accent1"/>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5" descr="DU_LOGO.eps"/>
          <p:cNvPicPr>
            <a:picLocks noChangeAspect="1"/>
          </p:cNvPicPr>
          <p:nvPr userDrawn="1"/>
        </p:nvPicPr>
        <p:blipFill>
          <a:blip r:embed="rId2"/>
          <a:srcRect/>
          <a:stretch>
            <a:fillRect/>
          </a:stretch>
        </p:blipFill>
        <p:spPr bwMode="auto">
          <a:xfrm>
            <a:off x="457200" y="-26988"/>
            <a:ext cx="1905000" cy="1468438"/>
          </a:xfrm>
          <a:prstGeom prst="rect">
            <a:avLst/>
          </a:prstGeom>
          <a:noFill/>
          <a:ln w="9525">
            <a:noFill/>
            <a:miter lim="800000"/>
            <a:headEnd/>
            <a:tailEnd/>
          </a:ln>
          <a:effectLst>
            <a:outerShdw dist="38100" dir="2700000" algn="tl" rotWithShape="0">
              <a:srgbClr val="808080">
                <a:alpha val="42999"/>
              </a:srgbClr>
            </a:outerShdw>
          </a:effectLst>
        </p:spPr>
      </p:pic>
      <p:sp>
        <p:nvSpPr>
          <p:cNvPr id="11" name="Picture Placeholder 4"/>
          <p:cNvSpPr>
            <a:spLocks noGrp="1"/>
          </p:cNvSpPr>
          <p:nvPr>
            <p:ph type="pic" sz="quarter" idx="13"/>
          </p:nvPr>
        </p:nvSpPr>
        <p:spPr>
          <a:xfrm>
            <a:off x="606425" y="1769423"/>
            <a:ext cx="3633788" cy="4215452"/>
          </a:xfrm>
        </p:spPr>
        <p:txBody>
          <a:bodyPr/>
          <a:lstStyle/>
          <a:p>
            <a:pPr lvl="0"/>
            <a:endParaRPr lang="en-US" noProof="0"/>
          </a:p>
        </p:txBody>
      </p:sp>
      <p:sp>
        <p:nvSpPr>
          <p:cNvPr id="12" name="Chart Placeholder 7"/>
          <p:cNvSpPr>
            <a:spLocks noGrp="1"/>
          </p:cNvSpPr>
          <p:nvPr>
            <p:ph type="chart" sz="quarter" idx="14"/>
          </p:nvPr>
        </p:nvSpPr>
        <p:spPr>
          <a:xfrm>
            <a:off x="4760748" y="1769423"/>
            <a:ext cx="3633787" cy="4215452"/>
          </a:xfrm>
        </p:spPr>
        <p:txBody>
          <a:bodyPr/>
          <a:lstStyle/>
          <a:p>
            <a:pPr lvl="0"/>
            <a:endParaRPr lang="en-US" noProof="0"/>
          </a:p>
        </p:txBody>
      </p:sp>
      <p:sp>
        <p:nvSpPr>
          <p:cNvPr id="7" name="Date Placeholder 2"/>
          <p:cNvSpPr>
            <a:spLocks noGrp="1"/>
          </p:cNvSpPr>
          <p:nvPr>
            <p:ph type="dt" sz="half" idx="15"/>
          </p:nvPr>
        </p:nvSpPr>
        <p:spPr/>
        <p:txBody>
          <a:bodyPr/>
          <a:lstStyle>
            <a:lvl1pPr>
              <a:defRPr/>
            </a:lvl1pPr>
          </a:lstStyle>
          <a:p>
            <a:pPr>
              <a:defRPr/>
            </a:pPr>
            <a:fld id="{162F953A-BBDD-4662-89A0-C0A7D6D72235}" type="datetime1">
              <a:rPr lang="en-US"/>
              <a:pPr>
                <a:defRPr/>
              </a:pPr>
              <a:t>12/13/2017</a:t>
            </a:fld>
            <a:endParaRPr lang="en-US"/>
          </a:p>
        </p:txBody>
      </p:sp>
      <p:sp>
        <p:nvSpPr>
          <p:cNvPr id="8" name="Footer Placeholder 3"/>
          <p:cNvSpPr>
            <a:spLocks noGrp="1"/>
          </p:cNvSpPr>
          <p:nvPr>
            <p:ph type="ftr" sz="quarter" idx="16"/>
          </p:nvPr>
        </p:nvSpPr>
        <p:spPr/>
        <p:txBody>
          <a:bodyPr/>
          <a:lstStyle>
            <a:lvl1pPr>
              <a:defRPr/>
            </a:lvl1pPr>
          </a:lstStyle>
          <a:p>
            <a:pPr>
              <a:defRPr/>
            </a:pPr>
            <a:endParaRPr lang="en-US"/>
          </a:p>
        </p:txBody>
      </p:sp>
      <p:sp>
        <p:nvSpPr>
          <p:cNvPr id="9" name="Slide Number Placeholder 4"/>
          <p:cNvSpPr>
            <a:spLocks noGrp="1"/>
          </p:cNvSpPr>
          <p:nvPr>
            <p:ph type="sldNum" sz="quarter" idx="17"/>
          </p:nvPr>
        </p:nvSpPr>
        <p:spPr/>
        <p:txBody>
          <a:bodyPr/>
          <a:lstStyle>
            <a:lvl1pPr>
              <a:defRPr/>
            </a:lvl1pPr>
          </a:lstStyle>
          <a:p>
            <a:fld id="{26508B25-5941-47E7-B1EF-AA62DFF0F755}" type="slidenum">
              <a:rPr lang="en-US" altLang="en-US"/>
              <a:pPr/>
              <a:t>‹#›</a:t>
            </a:fld>
            <a:endParaRPr lang="en-US" altLang="en-US"/>
          </a:p>
        </p:txBody>
      </p:sp>
    </p:spTree>
    <p:extLst>
      <p:ext uri="{BB962C8B-B14F-4D97-AF65-F5344CB8AC3E}">
        <p14:creationId xmlns:p14="http://schemas.microsoft.com/office/powerpoint/2010/main" val="102832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pporting Information Slide_V3">
    <p:bg>
      <p:bgPr>
        <a:solidFill>
          <a:schemeClr val="tx2"/>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8" descr="DU_LOGO_wht_bckgrnd.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0"/>
            <a:ext cx="1903413"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icture Placeholder 4"/>
          <p:cNvSpPr>
            <a:spLocks noGrp="1"/>
          </p:cNvSpPr>
          <p:nvPr>
            <p:ph type="pic" sz="quarter" idx="13"/>
          </p:nvPr>
        </p:nvSpPr>
        <p:spPr>
          <a:xfrm>
            <a:off x="606425" y="1769423"/>
            <a:ext cx="3633788" cy="4215452"/>
          </a:xfrm>
        </p:spPr>
        <p:txBody>
          <a:bodyPr/>
          <a:lstStyle/>
          <a:p>
            <a:pPr lvl="0"/>
            <a:endParaRPr lang="en-US" noProof="0"/>
          </a:p>
        </p:txBody>
      </p:sp>
      <p:sp>
        <p:nvSpPr>
          <p:cNvPr id="10" name="Chart Placeholder 7"/>
          <p:cNvSpPr>
            <a:spLocks noGrp="1"/>
          </p:cNvSpPr>
          <p:nvPr>
            <p:ph type="chart" sz="quarter" idx="14"/>
          </p:nvPr>
        </p:nvSpPr>
        <p:spPr>
          <a:xfrm>
            <a:off x="4760748" y="1769423"/>
            <a:ext cx="3633787" cy="4215452"/>
          </a:xfrm>
        </p:spPr>
        <p:txBody>
          <a:bodyPr/>
          <a:lstStyle/>
          <a:p>
            <a:pPr lvl="0"/>
            <a:endParaRPr lang="en-US" noProof="0"/>
          </a:p>
        </p:txBody>
      </p:sp>
    </p:spTree>
    <p:extLst>
      <p:ext uri="{BB962C8B-B14F-4D97-AF65-F5344CB8AC3E}">
        <p14:creationId xmlns:p14="http://schemas.microsoft.com/office/powerpoint/2010/main" val="2181571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4" name="Rectangle 3"/>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8" descr="DU_LOGO_wht_bckgrnd.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200" y="0"/>
            <a:ext cx="1903413"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523067"/>
            <a:ext cx="8229600" cy="1156229"/>
          </a:xfrm>
        </p:spPr>
        <p:txBody>
          <a:bodyPr>
            <a:normAutofit/>
          </a:bodyPr>
          <a:lstStyle>
            <a:lvl1pPr algn="ctr">
              <a:defRPr sz="5400">
                <a:solidFill>
                  <a:schemeClr val="bg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975326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ubtitl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5" descr="DU_LOGO.eps"/>
          <p:cNvPicPr>
            <a:picLocks noChangeAspect="1"/>
          </p:cNvPicPr>
          <p:nvPr userDrawn="1"/>
        </p:nvPicPr>
        <p:blipFill>
          <a:blip r:embed="rId2"/>
          <a:srcRect/>
          <a:stretch>
            <a:fillRect/>
          </a:stretch>
        </p:blipFill>
        <p:spPr bwMode="auto">
          <a:xfrm>
            <a:off x="457200" y="-26988"/>
            <a:ext cx="1905000" cy="1468438"/>
          </a:xfrm>
          <a:prstGeom prst="rect">
            <a:avLst/>
          </a:prstGeom>
          <a:noFill/>
          <a:ln w="9525">
            <a:noFill/>
            <a:miter lim="800000"/>
            <a:headEnd/>
            <a:tailEnd/>
          </a:ln>
          <a:effectLst>
            <a:outerShdw dist="38100" dir="2700000" algn="tl" rotWithShape="0">
              <a:srgbClr val="808080">
                <a:alpha val="42999"/>
              </a:srgbClr>
            </a:outerShdw>
          </a:effectLst>
        </p:spPr>
      </p:pic>
      <p:sp>
        <p:nvSpPr>
          <p:cNvPr id="2" name="Title 1"/>
          <p:cNvSpPr>
            <a:spLocks noGrp="1"/>
          </p:cNvSpPr>
          <p:nvPr>
            <p:ph type="ctrTitle"/>
          </p:nvPr>
        </p:nvSpPr>
        <p:spPr>
          <a:xfrm>
            <a:off x="2590800" y="1395412"/>
            <a:ext cx="5867400" cy="1470025"/>
          </a:xfr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590800" y="3009900"/>
            <a:ext cx="5181600" cy="1752600"/>
          </a:xfrm>
        </p:spPr>
        <p:txBody>
          <a:bodyPr/>
          <a:lstStyle>
            <a:lvl1pPr marL="0" indent="0" algn="l">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3"/>
          <p:cNvSpPr>
            <a:spLocks noGrp="1"/>
          </p:cNvSpPr>
          <p:nvPr>
            <p:ph type="dt" sz="half" idx="10"/>
          </p:nvPr>
        </p:nvSpPr>
        <p:spPr/>
        <p:txBody>
          <a:bodyPr/>
          <a:lstStyle>
            <a:lvl1pPr>
              <a:defRPr sz="800">
                <a:latin typeface="Book Antiqua" pitchFamily="-1" charset="0"/>
              </a:defRPr>
            </a:lvl1pPr>
          </a:lstStyle>
          <a:p>
            <a:pPr>
              <a:defRPr/>
            </a:pPr>
            <a:fld id="{4E9C5F62-20C8-4C49-B1C1-6EAF10CF57BD}" type="datetime1">
              <a:rPr lang="en-US"/>
              <a:pPr>
                <a:defRPr/>
              </a:pPr>
              <a:t>12/13/2017</a:t>
            </a:fld>
            <a:endParaRPr lang="en-US"/>
          </a:p>
        </p:txBody>
      </p:sp>
      <p:sp>
        <p:nvSpPr>
          <p:cNvPr id="8" name="Footer Placeholder 4"/>
          <p:cNvSpPr>
            <a:spLocks noGrp="1"/>
          </p:cNvSpPr>
          <p:nvPr>
            <p:ph type="ftr" sz="quarter" idx="11"/>
          </p:nvPr>
        </p:nvSpPr>
        <p:spPr/>
        <p:txBody>
          <a:bodyPr/>
          <a:lstStyle>
            <a:lvl1pPr>
              <a:defRPr sz="800">
                <a:latin typeface="Book Antiqua"/>
                <a:cs typeface="Book Antiqua"/>
              </a:defRPr>
            </a:lvl1pPr>
          </a:lstStyle>
          <a:p>
            <a:pPr>
              <a:defRPr/>
            </a:pPr>
            <a:endParaRPr lang="en-US"/>
          </a:p>
        </p:txBody>
      </p:sp>
      <p:sp>
        <p:nvSpPr>
          <p:cNvPr id="9" name="Slide Number Placeholder 5"/>
          <p:cNvSpPr>
            <a:spLocks noGrp="1"/>
          </p:cNvSpPr>
          <p:nvPr>
            <p:ph type="sldNum" sz="quarter" idx="12"/>
          </p:nvPr>
        </p:nvSpPr>
        <p:spPr/>
        <p:txBody>
          <a:bodyPr/>
          <a:lstStyle>
            <a:lvl1pPr>
              <a:defRPr sz="800">
                <a:latin typeface="Book Antiqua" panose="02040602050305030304" pitchFamily="18" charset="0"/>
              </a:defRPr>
            </a:lvl1pPr>
          </a:lstStyle>
          <a:p>
            <a:fld id="{8457D516-9BF0-4511-87BD-505CBE25A909}" type="slidenum">
              <a:rPr lang="en-US" altLang="en-US"/>
              <a:pPr/>
              <a:t>‹#›</a:t>
            </a:fld>
            <a:endParaRPr lang="en-US" altLang="en-US"/>
          </a:p>
        </p:txBody>
      </p:sp>
    </p:spTree>
    <p:extLst>
      <p:ext uri="{BB962C8B-B14F-4D97-AF65-F5344CB8AC3E}">
        <p14:creationId xmlns:p14="http://schemas.microsoft.com/office/powerpoint/2010/main" val="2222181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_V2">
    <p:bg>
      <p:bgPr>
        <a:solidFill>
          <a:schemeClr val="accent1"/>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5" descr="DU_LOGO.eps"/>
          <p:cNvPicPr>
            <a:picLocks noChangeAspect="1"/>
          </p:cNvPicPr>
          <p:nvPr userDrawn="1"/>
        </p:nvPicPr>
        <p:blipFill>
          <a:blip r:embed="rId2"/>
          <a:srcRect/>
          <a:stretch>
            <a:fillRect/>
          </a:stretch>
        </p:blipFill>
        <p:spPr bwMode="auto">
          <a:xfrm>
            <a:off x="457200" y="-26988"/>
            <a:ext cx="1905000" cy="1468438"/>
          </a:xfrm>
          <a:prstGeom prst="rect">
            <a:avLst/>
          </a:prstGeom>
          <a:noFill/>
          <a:ln w="9525">
            <a:noFill/>
            <a:miter lim="800000"/>
            <a:headEnd/>
            <a:tailEnd/>
          </a:ln>
          <a:effectLst>
            <a:outerShdw dist="38100" dir="2700000" algn="tl" rotWithShape="0">
              <a:srgbClr val="808080">
                <a:alpha val="42999"/>
              </a:srgbClr>
            </a:outerShdw>
          </a:effectLst>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9" name="Subtitle 2"/>
          <p:cNvSpPr>
            <a:spLocks noGrp="1"/>
          </p:cNvSpPr>
          <p:nvPr>
            <p:ph type="subTitle" idx="1"/>
          </p:nvPr>
        </p:nvSpPr>
        <p:spPr>
          <a:xfrm>
            <a:off x="2590800" y="3009900"/>
            <a:ext cx="5181600" cy="1752600"/>
          </a:xfrm>
        </p:spPr>
        <p:txBody>
          <a:bodyPr/>
          <a:lstStyle>
            <a:lvl1pPr marL="0" indent="0" algn="l">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2"/>
          <p:cNvSpPr>
            <a:spLocks noGrp="1"/>
          </p:cNvSpPr>
          <p:nvPr>
            <p:ph type="dt" sz="half" idx="10"/>
          </p:nvPr>
        </p:nvSpPr>
        <p:spPr/>
        <p:txBody>
          <a:bodyPr/>
          <a:lstStyle>
            <a:lvl1pPr>
              <a:defRPr/>
            </a:lvl1pPr>
          </a:lstStyle>
          <a:p>
            <a:pPr>
              <a:defRPr/>
            </a:pPr>
            <a:fld id="{AA612D39-EAFF-477C-8EA3-FAD9D52EFD08}" type="datetime1">
              <a:rPr lang="en-US"/>
              <a:pPr>
                <a:defRPr/>
              </a:pPr>
              <a:t>12/13/2017</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10" name="Slide Number Placeholder 4"/>
          <p:cNvSpPr>
            <a:spLocks noGrp="1"/>
          </p:cNvSpPr>
          <p:nvPr>
            <p:ph type="sldNum" sz="quarter" idx="12"/>
          </p:nvPr>
        </p:nvSpPr>
        <p:spPr/>
        <p:txBody>
          <a:bodyPr/>
          <a:lstStyle>
            <a:lvl1pPr>
              <a:defRPr/>
            </a:lvl1pPr>
          </a:lstStyle>
          <a:p>
            <a:fld id="{7887624E-7A44-47CB-9132-C7F97C05EE10}" type="slidenum">
              <a:rPr lang="en-US" altLang="en-US"/>
              <a:pPr/>
              <a:t>‹#›</a:t>
            </a:fld>
            <a:endParaRPr lang="en-US" altLang="en-US"/>
          </a:p>
        </p:txBody>
      </p:sp>
    </p:spTree>
    <p:extLst>
      <p:ext uri="{BB962C8B-B14F-4D97-AF65-F5344CB8AC3E}">
        <p14:creationId xmlns:p14="http://schemas.microsoft.com/office/powerpoint/2010/main" val="42090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ubtitle Slide_V3">
    <p:bg>
      <p:bgPr>
        <a:solidFill>
          <a:schemeClr val="tx2"/>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7" name="Rectangle 6"/>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8" descr="DU_LOGO_wht_bckgrnd.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0"/>
            <a:ext cx="1903413"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title"/>
          </p:nvPr>
        </p:nvSpPr>
        <p:spPr>
          <a:xfrm>
            <a:off x="2590800" y="1468438"/>
            <a:ext cx="6096000" cy="1135062"/>
          </a:xfrm>
        </p:spPr>
        <p:txBody>
          <a:bodyPr/>
          <a:lstStyle>
            <a:lvl1pPr>
              <a:defRPr>
                <a:solidFill>
                  <a:schemeClr val="bg1"/>
                </a:solidFill>
              </a:defRPr>
            </a:lvl1pPr>
          </a:lstStyle>
          <a:p>
            <a:r>
              <a:rPr lang="en-US" dirty="0" smtClean="0"/>
              <a:t>Click to edit Master title style</a:t>
            </a:r>
            <a:endParaRPr lang="en-US" dirty="0"/>
          </a:p>
        </p:txBody>
      </p:sp>
      <p:sp>
        <p:nvSpPr>
          <p:cNvPr id="6" name="Subtitle 2"/>
          <p:cNvSpPr>
            <a:spLocks noGrp="1"/>
          </p:cNvSpPr>
          <p:nvPr>
            <p:ph type="subTitle" idx="1"/>
          </p:nvPr>
        </p:nvSpPr>
        <p:spPr>
          <a:xfrm>
            <a:off x="2590800" y="3009900"/>
            <a:ext cx="51816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878974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formation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488113"/>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pic>
        <p:nvPicPr>
          <p:cNvPr id="5" name="Picture 7" descr="DU_LOGO_Bottom.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129338" y="5164138"/>
            <a:ext cx="17018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84200" y="677333"/>
            <a:ext cx="8102600" cy="1393198"/>
          </a:xfrm>
        </p:spPr>
        <p:txBody>
          <a:bodyPr/>
          <a:lstStyle/>
          <a:p>
            <a:r>
              <a:rPr lang="en-US" dirty="0" smtClean="0"/>
              <a:t>Click to edit Master title style</a:t>
            </a:r>
            <a:endParaRPr lang="en-US" dirty="0"/>
          </a:p>
        </p:txBody>
      </p:sp>
      <p:sp>
        <p:nvSpPr>
          <p:cNvPr id="10" name="Content Placeholder 9"/>
          <p:cNvSpPr>
            <a:spLocks noGrp="1"/>
          </p:cNvSpPr>
          <p:nvPr>
            <p:ph sz="quarter" idx="10"/>
          </p:nvPr>
        </p:nvSpPr>
        <p:spPr>
          <a:xfrm>
            <a:off x="584200" y="2239864"/>
            <a:ext cx="8102600" cy="265006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90742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formation Slide_V2">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488113"/>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a:spLocks noChangeArrowheads="1"/>
          </p:cNvSpPr>
          <p:nvPr userDrawn="1"/>
        </p:nvSpPr>
        <p:spPr bwMode="auto">
          <a:xfrm>
            <a:off x="0" y="0"/>
            <a:ext cx="9144000" cy="666750"/>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7" name="Title 1"/>
          <p:cNvSpPr>
            <a:spLocks noGrp="1"/>
          </p:cNvSpPr>
          <p:nvPr>
            <p:ph type="title"/>
          </p:nvPr>
        </p:nvSpPr>
        <p:spPr>
          <a:xfrm>
            <a:off x="584200" y="1057333"/>
            <a:ext cx="8102600" cy="1393198"/>
          </a:xfrm>
        </p:spPr>
        <p:txBody>
          <a:bodyPr/>
          <a:lstStyle/>
          <a:p>
            <a:r>
              <a:rPr lang="en-US" dirty="0" smtClean="0"/>
              <a:t>Click to edit Master title style</a:t>
            </a:r>
            <a:endParaRPr lang="en-US" dirty="0"/>
          </a:p>
        </p:txBody>
      </p:sp>
      <p:sp>
        <p:nvSpPr>
          <p:cNvPr id="9" name="Content Placeholder 9"/>
          <p:cNvSpPr>
            <a:spLocks noGrp="1"/>
          </p:cNvSpPr>
          <p:nvPr>
            <p:ph sz="quarter" idx="13"/>
          </p:nvPr>
        </p:nvSpPr>
        <p:spPr>
          <a:xfrm>
            <a:off x="584200" y="2619864"/>
            <a:ext cx="8102600" cy="265006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04962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formation Slide_V3">
    <p:bg>
      <p:bgPr>
        <a:solidFill>
          <a:schemeClr val="accent1"/>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5" descr="DU_LOGO.eps"/>
          <p:cNvPicPr>
            <a:picLocks noChangeAspect="1"/>
          </p:cNvPicPr>
          <p:nvPr userDrawn="1"/>
        </p:nvPicPr>
        <p:blipFill>
          <a:blip r:embed="rId2"/>
          <a:srcRect/>
          <a:stretch>
            <a:fillRect/>
          </a:stretch>
        </p:blipFill>
        <p:spPr bwMode="auto">
          <a:xfrm>
            <a:off x="457200" y="-26988"/>
            <a:ext cx="1905000" cy="1468438"/>
          </a:xfrm>
          <a:prstGeom prst="rect">
            <a:avLst/>
          </a:prstGeom>
          <a:noFill/>
          <a:ln w="9525">
            <a:noFill/>
            <a:miter lim="800000"/>
            <a:headEnd/>
            <a:tailEnd/>
          </a:ln>
          <a:effectLst>
            <a:outerShdw dist="38100" dir="2700000" algn="tl" rotWithShape="0">
              <a:srgbClr val="808080">
                <a:alpha val="42999"/>
              </a:srgbClr>
            </a:outerShdw>
          </a:effectLst>
        </p:spPr>
      </p:pic>
      <p:sp>
        <p:nvSpPr>
          <p:cNvPr id="13" name="Title 1"/>
          <p:cNvSpPr>
            <a:spLocks noGrp="1"/>
          </p:cNvSpPr>
          <p:nvPr>
            <p:ph type="title"/>
          </p:nvPr>
        </p:nvSpPr>
        <p:spPr>
          <a:xfrm>
            <a:off x="584200" y="1603583"/>
            <a:ext cx="8102600" cy="1393198"/>
          </a:xfrm>
        </p:spPr>
        <p:txBody>
          <a:bodyPr/>
          <a:lstStyle/>
          <a:p>
            <a:r>
              <a:rPr lang="en-US" dirty="0" smtClean="0"/>
              <a:t>Click to edit Master title style</a:t>
            </a:r>
            <a:endParaRPr lang="en-US" dirty="0"/>
          </a:p>
        </p:txBody>
      </p:sp>
      <p:sp>
        <p:nvSpPr>
          <p:cNvPr id="14" name="Content Placeholder 9"/>
          <p:cNvSpPr>
            <a:spLocks noGrp="1"/>
          </p:cNvSpPr>
          <p:nvPr>
            <p:ph sz="quarter" idx="13"/>
          </p:nvPr>
        </p:nvSpPr>
        <p:spPr>
          <a:xfrm>
            <a:off x="584200" y="3166114"/>
            <a:ext cx="8102600" cy="265006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2"/>
          <p:cNvSpPr>
            <a:spLocks noGrp="1"/>
          </p:cNvSpPr>
          <p:nvPr>
            <p:ph type="dt" sz="half" idx="14"/>
          </p:nvPr>
        </p:nvSpPr>
        <p:spPr/>
        <p:txBody>
          <a:bodyPr/>
          <a:lstStyle>
            <a:lvl1pPr>
              <a:defRPr/>
            </a:lvl1pPr>
          </a:lstStyle>
          <a:p>
            <a:pPr>
              <a:defRPr/>
            </a:pPr>
            <a:fld id="{8486B5D0-D3CB-4AAC-AE1F-CFD1C5EC9050}" type="datetime1">
              <a:rPr lang="en-US"/>
              <a:pPr>
                <a:defRPr/>
              </a:pPr>
              <a:t>12/13/2017</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
        <p:nvSpPr>
          <p:cNvPr id="9" name="Slide Number Placeholder 4"/>
          <p:cNvSpPr>
            <a:spLocks noGrp="1"/>
          </p:cNvSpPr>
          <p:nvPr>
            <p:ph type="sldNum" sz="quarter" idx="16"/>
          </p:nvPr>
        </p:nvSpPr>
        <p:spPr/>
        <p:txBody>
          <a:bodyPr/>
          <a:lstStyle>
            <a:lvl1pPr>
              <a:defRPr/>
            </a:lvl1pPr>
          </a:lstStyle>
          <a:p>
            <a:fld id="{56E199E8-96F1-4818-A7E9-FC0CF67A91E4}" type="slidenum">
              <a:rPr lang="en-US" altLang="en-US"/>
              <a:pPr/>
              <a:t>‹#›</a:t>
            </a:fld>
            <a:endParaRPr lang="en-US" altLang="en-US"/>
          </a:p>
        </p:txBody>
      </p:sp>
    </p:spTree>
    <p:extLst>
      <p:ext uri="{BB962C8B-B14F-4D97-AF65-F5344CB8AC3E}">
        <p14:creationId xmlns:p14="http://schemas.microsoft.com/office/powerpoint/2010/main" val="3594606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formation Slide_V4">
    <p:bg>
      <p:bgPr>
        <a:solidFill>
          <a:schemeClr val="tx2"/>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8" descr="DU_LOGO_wht_bckgrnd.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0"/>
            <a:ext cx="1903413"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p:nvPr>
        </p:nvSpPr>
        <p:spPr>
          <a:xfrm>
            <a:off x="584200" y="1603583"/>
            <a:ext cx="8102600" cy="1393198"/>
          </a:xfrm>
        </p:spPr>
        <p:txBody>
          <a:bodyPr/>
          <a:lstStyle>
            <a:lvl1pPr>
              <a:defRPr>
                <a:solidFill>
                  <a:schemeClr val="bg1"/>
                </a:solidFill>
              </a:defRPr>
            </a:lvl1pPr>
          </a:lstStyle>
          <a:p>
            <a:r>
              <a:rPr lang="en-US" dirty="0" smtClean="0"/>
              <a:t>Click to edit Master title style</a:t>
            </a:r>
            <a:endParaRPr lang="en-US" dirty="0"/>
          </a:p>
        </p:txBody>
      </p:sp>
      <p:sp>
        <p:nvSpPr>
          <p:cNvPr id="10" name="Content Placeholder 9"/>
          <p:cNvSpPr>
            <a:spLocks noGrp="1"/>
          </p:cNvSpPr>
          <p:nvPr>
            <p:ph sz="quarter" idx="13"/>
          </p:nvPr>
        </p:nvSpPr>
        <p:spPr>
          <a:xfrm>
            <a:off x="584200" y="3166114"/>
            <a:ext cx="8102600" cy="265006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25456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590800" y="1468438"/>
            <a:ext cx="6096000"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Header</a:t>
            </a:r>
          </a:p>
        </p:txBody>
      </p:sp>
      <p:sp>
        <p:nvSpPr>
          <p:cNvPr id="1027" name="Text Placeholder 2"/>
          <p:cNvSpPr>
            <a:spLocks noGrp="1"/>
          </p:cNvSpPr>
          <p:nvPr>
            <p:ph type="body" idx="1"/>
          </p:nvPr>
        </p:nvSpPr>
        <p:spPr bwMode="auto">
          <a:xfrm>
            <a:off x="2590800" y="2709863"/>
            <a:ext cx="60960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 charset="0"/>
                <a:ea typeface="ＭＳ Ｐゴシック" pitchFamily="-1" charset="-128"/>
              </a:defRPr>
            </a:lvl1pPr>
          </a:lstStyle>
          <a:p>
            <a:pPr>
              <a:defRPr/>
            </a:pPr>
            <a:fld id="{8EE8E16B-D507-4A34-B57E-0AC097FEA602}" type="datetime1">
              <a:rPr lang="en-US"/>
              <a:pPr>
                <a:defRPr/>
              </a:pPr>
              <a:t>12/13/2017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45594ED2-9E75-4FAB-9C8A-7BEBA78DB25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 id="2147484065" r:id="rId12"/>
  </p:sldLayoutIdLst>
  <p:timing>
    <p:tnLst>
      <p:par>
        <p:cTn id="1" dur="indefinite" restart="never" nodeType="tmRoot"/>
      </p:par>
    </p:tnLst>
  </p:timing>
  <p:txStyles>
    <p:titleStyle>
      <a:lvl1pPr algn="l" defTabSz="457200" rtl="0" eaLnBrk="0" fontAlgn="base" hangingPunct="0">
        <a:spcBef>
          <a:spcPct val="0"/>
        </a:spcBef>
        <a:spcAft>
          <a:spcPct val="0"/>
        </a:spcAft>
        <a:defRPr sz="4400" b="1" kern="1200">
          <a:solidFill>
            <a:schemeClr val="tx2"/>
          </a:solidFill>
          <a:latin typeface="Book Antiqua"/>
          <a:ea typeface="ＭＳ Ｐゴシック" pitchFamily="-1" charset="-128"/>
          <a:cs typeface="Book Antiqua"/>
        </a:defRPr>
      </a:lvl1pPr>
      <a:lvl2pPr algn="l" defTabSz="457200" rtl="0" eaLnBrk="0" fontAlgn="base" hangingPunct="0">
        <a:spcBef>
          <a:spcPct val="0"/>
        </a:spcBef>
        <a:spcAft>
          <a:spcPct val="0"/>
        </a:spcAft>
        <a:defRPr sz="4400" b="1">
          <a:solidFill>
            <a:schemeClr val="tx2"/>
          </a:solidFill>
          <a:latin typeface="Book Antiqua" pitchFamily="-1" charset="0"/>
          <a:ea typeface="ＭＳ Ｐゴシック" pitchFamily="-1" charset="-128"/>
          <a:cs typeface="Book Antiqua" pitchFamily="-1" charset="0"/>
        </a:defRPr>
      </a:lvl2pPr>
      <a:lvl3pPr algn="l" defTabSz="457200" rtl="0" eaLnBrk="0" fontAlgn="base" hangingPunct="0">
        <a:spcBef>
          <a:spcPct val="0"/>
        </a:spcBef>
        <a:spcAft>
          <a:spcPct val="0"/>
        </a:spcAft>
        <a:defRPr sz="4400" b="1">
          <a:solidFill>
            <a:schemeClr val="tx2"/>
          </a:solidFill>
          <a:latin typeface="Book Antiqua" pitchFamily="-1" charset="0"/>
          <a:ea typeface="ＭＳ Ｐゴシック" pitchFamily="-1" charset="-128"/>
          <a:cs typeface="Book Antiqua" pitchFamily="-1" charset="0"/>
        </a:defRPr>
      </a:lvl3pPr>
      <a:lvl4pPr algn="l" defTabSz="457200" rtl="0" eaLnBrk="0" fontAlgn="base" hangingPunct="0">
        <a:spcBef>
          <a:spcPct val="0"/>
        </a:spcBef>
        <a:spcAft>
          <a:spcPct val="0"/>
        </a:spcAft>
        <a:defRPr sz="4400" b="1">
          <a:solidFill>
            <a:schemeClr val="tx2"/>
          </a:solidFill>
          <a:latin typeface="Book Antiqua" pitchFamily="-1" charset="0"/>
          <a:ea typeface="ＭＳ Ｐゴシック" pitchFamily="-1" charset="-128"/>
          <a:cs typeface="Book Antiqua" pitchFamily="-1" charset="0"/>
        </a:defRPr>
      </a:lvl4pPr>
      <a:lvl5pPr algn="l" defTabSz="457200" rtl="0" eaLnBrk="0" fontAlgn="base" hangingPunct="0">
        <a:spcBef>
          <a:spcPct val="0"/>
        </a:spcBef>
        <a:spcAft>
          <a:spcPct val="0"/>
        </a:spcAft>
        <a:defRPr sz="4400" b="1">
          <a:solidFill>
            <a:schemeClr val="tx2"/>
          </a:solidFill>
          <a:latin typeface="Book Antiqua" pitchFamily="-1" charset="0"/>
          <a:ea typeface="ＭＳ Ｐゴシック" pitchFamily="-1" charset="-128"/>
          <a:cs typeface="Book Antiqua" pitchFamily="-1" charset="0"/>
        </a:defRPr>
      </a:lvl5pPr>
      <a:lvl6pPr marL="457200" algn="l" defTabSz="457200" rtl="0" fontAlgn="base">
        <a:spcBef>
          <a:spcPct val="0"/>
        </a:spcBef>
        <a:spcAft>
          <a:spcPct val="0"/>
        </a:spcAft>
        <a:defRPr sz="4400" b="1">
          <a:solidFill>
            <a:schemeClr val="tx2"/>
          </a:solidFill>
          <a:latin typeface="Book Antiqua" pitchFamily="-1" charset="0"/>
          <a:ea typeface="ＭＳ Ｐゴシック" pitchFamily="-1" charset="-128"/>
        </a:defRPr>
      </a:lvl6pPr>
      <a:lvl7pPr marL="914400" algn="l" defTabSz="457200" rtl="0" fontAlgn="base">
        <a:spcBef>
          <a:spcPct val="0"/>
        </a:spcBef>
        <a:spcAft>
          <a:spcPct val="0"/>
        </a:spcAft>
        <a:defRPr sz="4400" b="1">
          <a:solidFill>
            <a:schemeClr val="tx2"/>
          </a:solidFill>
          <a:latin typeface="Book Antiqua" pitchFamily="-1" charset="0"/>
          <a:ea typeface="ＭＳ Ｐゴシック" pitchFamily="-1" charset="-128"/>
        </a:defRPr>
      </a:lvl7pPr>
      <a:lvl8pPr marL="1371600" algn="l" defTabSz="457200" rtl="0" fontAlgn="base">
        <a:spcBef>
          <a:spcPct val="0"/>
        </a:spcBef>
        <a:spcAft>
          <a:spcPct val="0"/>
        </a:spcAft>
        <a:defRPr sz="4400" b="1">
          <a:solidFill>
            <a:schemeClr val="tx2"/>
          </a:solidFill>
          <a:latin typeface="Book Antiqua" pitchFamily="-1" charset="0"/>
          <a:ea typeface="ＭＳ Ｐゴシック" pitchFamily="-1" charset="-128"/>
        </a:defRPr>
      </a:lvl8pPr>
      <a:lvl9pPr marL="1828800" algn="l" defTabSz="457200" rtl="0" fontAlgn="base">
        <a:spcBef>
          <a:spcPct val="0"/>
        </a:spcBef>
        <a:spcAft>
          <a:spcPct val="0"/>
        </a:spcAft>
        <a:defRPr sz="4400" b="1">
          <a:solidFill>
            <a:schemeClr val="tx2"/>
          </a:solidFill>
          <a:latin typeface="Book Antiqua" pitchFamily="-1" charset="0"/>
          <a:ea typeface="ＭＳ Ｐゴシック" pitchFamily="-1"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b="1" kern="1200">
          <a:solidFill>
            <a:schemeClr val="tx2"/>
          </a:solidFill>
          <a:latin typeface="Book Antiqua"/>
          <a:ea typeface="ＭＳ Ｐゴシック" pitchFamily="-1" charset="-128"/>
          <a:cs typeface="Book Antiqua"/>
        </a:defRPr>
      </a:lvl1pPr>
      <a:lvl2pPr marL="742950" indent="-285750" algn="l" defTabSz="457200" rtl="0" eaLnBrk="0" fontAlgn="base" hangingPunct="0">
        <a:spcBef>
          <a:spcPct val="20000"/>
        </a:spcBef>
        <a:spcAft>
          <a:spcPct val="0"/>
        </a:spcAft>
        <a:buFont typeface="Arial" panose="020B0604020202020204" pitchFamily="34" charset="0"/>
        <a:buChar char="–"/>
        <a:defRPr sz="2800" b="1" kern="1200">
          <a:solidFill>
            <a:schemeClr val="tx2"/>
          </a:solidFill>
          <a:latin typeface="Book Antiqua"/>
          <a:ea typeface="ＭＳ Ｐゴシック" pitchFamily="-1" charset="-128"/>
          <a:cs typeface="Book Antiqua"/>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2"/>
          </a:solidFill>
          <a:latin typeface="Book Antiqua"/>
          <a:ea typeface="ＭＳ Ｐゴシック" pitchFamily="-1" charset="-128"/>
          <a:cs typeface="Book Antiqua"/>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2"/>
          </a:solidFill>
          <a:latin typeface="Book Antiqua"/>
          <a:ea typeface="ＭＳ Ｐゴシック" pitchFamily="-1" charset="-128"/>
          <a:cs typeface="Book Antiqua"/>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2"/>
          </a:solidFill>
          <a:latin typeface="Book Antiqua"/>
          <a:ea typeface="ＭＳ Ｐゴシック" pitchFamily="-1" charset="-128"/>
          <a:cs typeface="Book Antiqu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creativecommons.org/licenses/by/4.0/" TargetMode="Externa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orks.bepress.com/michael-pujals/" TargetMode="External"/><Relationship Id="rId2" Type="http://schemas.openxmlformats.org/officeDocument/2006/relationships/hyperlink" Target="mailto:michael.pujals@dominican.edu" TargetMode="External"/><Relationship Id="rId1" Type="http://schemas.openxmlformats.org/officeDocument/2006/relationships/slideLayout" Target="../slideLayouts/slideLayout7.xml"/><Relationship Id="rId4" Type="http://schemas.openxmlformats.org/officeDocument/2006/relationships/hyperlink" Target="http://scholar.dominican.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5772" y="1903956"/>
            <a:ext cx="5867400" cy="3181612"/>
          </a:xfrm>
        </p:spPr>
        <p:txBody>
          <a:bodyPr>
            <a:normAutofit fontScale="90000"/>
          </a:bodyPr>
          <a:lstStyle/>
          <a:p>
            <a:r>
              <a:rPr lang="en-US" sz="4000" b="0" dirty="0" smtClean="0">
                <a:solidFill>
                  <a:schemeClr val="tx1"/>
                </a:solidFill>
                <a:latin typeface="Century Gothic" panose="020B0502020202020204" pitchFamily="34" charset="0"/>
              </a:rPr>
              <a:t>Me,</a:t>
            </a:r>
            <a:br>
              <a:rPr lang="en-US" sz="4000" b="0" dirty="0" smtClean="0">
                <a:solidFill>
                  <a:schemeClr val="tx1"/>
                </a:solidFill>
                <a:latin typeface="Century Gothic" panose="020B0502020202020204" pitchFamily="34" charset="0"/>
              </a:rPr>
            </a:br>
            <a:r>
              <a:rPr lang="en-US" sz="4000" b="0" dirty="0" smtClean="0">
                <a:solidFill>
                  <a:schemeClr val="tx1"/>
                </a:solidFill>
                <a:latin typeface="Century Gothic" panose="020B0502020202020204" pitchFamily="34" charset="0"/>
              </a:rPr>
              <a:t>Myself,</a:t>
            </a:r>
            <a:br>
              <a:rPr lang="en-US" sz="4000" b="0" dirty="0" smtClean="0">
                <a:solidFill>
                  <a:schemeClr val="tx1"/>
                </a:solidFill>
                <a:latin typeface="Century Gothic" panose="020B0502020202020204" pitchFamily="34" charset="0"/>
              </a:rPr>
            </a:br>
            <a:r>
              <a:rPr lang="en-US" sz="4000" b="0" dirty="0" smtClean="0">
                <a:solidFill>
                  <a:schemeClr val="tx1"/>
                </a:solidFill>
                <a:latin typeface="Century Gothic" panose="020B0502020202020204" pitchFamily="34" charset="0"/>
              </a:rPr>
              <a:t>And I:</a:t>
            </a:r>
            <a:br>
              <a:rPr lang="en-US" sz="4000" b="0" dirty="0" smtClean="0">
                <a:solidFill>
                  <a:schemeClr val="tx1"/>
                </a:solidFill>
                <a:latin typeface="Century Gothic" panose="020B0502020202020204" pitchFamily="34" charset="0"/>
              </a:rPr>
            </a:br>
            <a:r>
              <a:rPr lang="en-US" sz="4000" b="0" dirty="0" smtClean="0">
                <a:solidFill>
                  <a:schemeClr val="accent2"/>
                </a:solidFill>
                <a:latin typeface="Century Gothic" panose="020B0502020202020204" pitchFamily="34" charset="0"/>
              </a:rPr>
              <a:t>Working as a solo repository manager</a:t>
            </a:r>
            <a:r>
              <a:rPr lang="en-US" sz="3200" b="0" dirty="0">
                <a:latin typeface="Century Gothic" panose="020B0502020202020204" pitchFamily="34" charset="0"/>
              </a:rPr>
              <a:t/>
            </a:r>
            <a:br>
              <a:rPr lang="en-US" sz="3200" b="0" dirty="0">
                <a:latin typeface="Century Gothic" panose="020B0502020202020204" pitchFamily="34" charset="0"/>
              </a:rPr>
            </a:br>
            <a:endParaRPr lang="en-US" sz="3200" b="0" dirty="0">
              <a:latin typeface="Century Gothic" panose="020B0502020202020204" pitchFamily="34" charset="0"/>
            </a:endParaRPr>
          </a:p>
        </p:txBody>
      </p:sp>
      <p:sp>
        <p:nvSpPr>
          <p:cNvPr id="3" name="Subtitle 2"/>
          <p:cNvSpPr>
            <a:spLocks noGrp="1"/>
          </p:cNvSpPr>
          <p:nvPr>
            <p:ph type="subTitle" idx="1"/>
          </p:nvPr>
        </p:nvSpPr>
        <p:spPr>
          <a:xfrm>
            <a:off x="90917" y="5905238"/>
            <a:ext cx="8946291" cy="930449"/>
          </a:xfrm>
        </p:spPr>
        <p:txBody>
          <a:bodyPr/>
          <a:lstStyle/>
          <a:p>
            <a:pPr algn="ctr"/>
            <a:r>
              <a:rPr lang="en-US" sz="1400" dirty="0" smtClean="0"/>
              <a:t>Michael Pujals | Dominican </a:t>
            </a:r>
            <a:r>
              <a:rPr lang="en-US" sz="1400" dirty="0" smtClean="0"/>
              <a:t>University </a:t>
            </a:r>
            <a:r>
              <a:rPr lang="en-US" sz="1400" dirty="0"/>
              <a:t>of California | December 13, </a:t>
            </a:r>
            <a:r>
              <a:rPr lang="en-US" sz="1400" dirty="0" smtClean="0"/>
              <a:t>2017</a:t>
            </a:r>
          </a:p>
          <a:p>
            <a:pPr algn="ctr"/>
            <a:endParaRPr lang="en-US" sz="1400" dirty="0" smtClean="0"/>
          </a:p>
          <a:p>
            <a:pPr algn="ctr"/>
            <a:r>
              <a:rPr lang="en-US" altLang="en-US" sz="1400" b="0" dirty="0" smtClean="0">
                <a:solidFill>
                  <a:srgbClr val="464646"/>
                </a:solidFill>
                <a:latin typeface="Source Sans Pro"/>
              </a:rPr>
              <a:t>                         licensed </a:t>
            </a:r>
            <a:r>
              <a:rPr lang="en-US" altLang="en-US" sz="1400" b="0" dirty="0">
                <a:solidFill>
                  <a:srgbClr val="464646"/>
                </a:solidFill>
                <a:latin typeface="Source Sans Pro"/>
              </a:rPr>
              <a:t>under a </a:t>
            </a:r>
            <a:r>
              <a:rPr lang="en-US" altLang="en-US" sz="1400" b="0" dirty="0">
                <a:solidFill>
                  <a:srgbClr val="049CCF"/>
                </a:solidFill>
                <a:latin typeface="Source Sans Pro"/>
                <a:hlinkClick r:id="rId2"/>
              </a:rPr>
              <a:t>Creative Commons Attribution 4.0 International License</a:t>
            </a:r>
            <a:r>
              <a:rPr lang="en-US" altLang="en-US" sz="1400" b="0" dirty="0">
                <a:solidFill>
                  <a:srgbClr val="464646"/>
                </a:solidFill>
                <a:latin typeface="Source Sans Pro"/>
              </a:rPr>
              <a:t>.</a:t>
            </a:r>
            <a:endParaRPr lang="en-US" altLang="en-US" sz="600" b="0" dirty="0">
              <a:solidFill>
                <a:schemeClr val="tx1"/>
              </a:solidFill>
            </a:endParaRPr>
          </a:p>
          <a:p>
            <a:endParaRPr lang="en-US" sz="1400" dirty="0"/>
          </a:p>
        </p:txBody>
      </p:sp>
      <p:sp>
        <p:nvSpPr>
          <p:cNvPr id="8" name="Rectangle 7"/>
          <p:cNvSpPr>
            <a:spLocks noChangeArrowheads="1"/>
          </p:cNvSpPr>
          <p:nvPr/>
        </p:nvSpPr>
        <p:spPr bwMode="auto">
          <a:xfrm>
            <a:off x="4564063" y="1876910"/>
            <a:ext cx="1817687" cy="80021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49CCF"/>
                </a:solidFill>
                <a:effectLst/>
                <a:latin typeface="Source Sans Pro"/>
                <a:hlinkClick r:id="rId2"/>
              </a:rPr>
              <a:t>  </a:t>
            </a:r>
            <a:r>
              <a:rPr kumimoji="0" lang="en-US" altLang="en-US" sz="1800" b="0" i="0" u="none" strike="noStrike" cap="none" normalizeH="0" baseline="0" dirty="0" smtClean="0">
                <a:ln>
                  <a:noFill/>
                </a:ln>
                <a:solidFill>
                  <a:srgbClr val="049CCF"/>
                </a:solidFill>
                <a:effectLst/>
                <a:latin typeface="Source Sans Pro"/>
              </a:rPr>
              <a:t> </a:t>
            </a:r>
            <a:r>
              <a:rPr kumimoji="0" lang="en-US" altLang="en-US" sz="1400" b="0" i="0" u="none" strike="noStrike" cap="none" normalizeH="0" baseline="0" dirty="0" smtClean="0">
                <a:ln>
                  <a:noFill/>
                </a:ln>
                <a:solidFill>
                  <a:srgbClr val="049CCF"/>
                </a:solidFill>
                <a:effectLst/>
                <a:latin typeface="Source Sans Pro"/>
              </a:rPr>
              <a:t>        </a:t>
            </a:r>
            <a:r>
              <a:rPr kumimoji="0" lang="en-US" altLang="en-US" sz="1400" b="0" i="0" u="none" strike="noStrike" cap="none" normalizeH="0" baseline="0" dirty="0" smtClean="0">
                <a:ln>
                  <a:noFill/>
                </a:ln>
                <a:solidFill>
                  <a:srgbClr val="464646"/>
                </a:solidFill>
                <a:effectLst/>
                <a:latin typeface="Source Sans Pro"/>
              </a:rPr>
              <a:t/>
            </a:r>
            <a:br>
              <a:rPr kumimoji="0" lang="en-US" altLang="en-US" sz="1400" b="0" i="0" u="none" strike="noStrike" cap="none" normalizeH="0" baseline="0" dirty="0" smtClean="0">
                <a:ln>
                  <a:noFill/>
                </a:ln>
                <a:solidFill>
                  <a:srgbClr val="464646"/>
                </a:solidFill>
                <a:effectLst/>
                <a:latin typeface="Source Sans Pro"/>
              </a:rPr>
            </a:br>
            <a:r>
              <a:rPr kumimoji="0" lang="en-US" altLang="en-US" sz="1400" b="0" i="0" u="none" strike="noStrike" cap="none" normalizeH="0" baseline="0" dirty="0" smtClean="0">
                <a:ln>
                  <a:noFill/>
                </a:ln>
                <a:solidFill>
                  <a:srgbClr val="049CCF"/>
                </a:solidFill>
                <a:effectLst/>
                <a:latin typeface="Source Sans Pro"/>
              </a:rPr>
              <a:t/>
            </a:r>
            <a:br>
              <a:rPr kumimoji="0" lang="en-US" altLang="en-US" sz="1400" b="0" i="0" u="none" strike="noStrike" cap="none" normalizeH="0" baseline="0" dirty="0" smtClean="0">
                <a:ln>
                  <a:noFill/>
                </a:ln>
                <a:solidFill>
                  <a:srgbClr val="049CCF"/>
                </a:solidFill>
                <a:effectLst/>
                <a:latin typeface="Source Sans Pro"/>
              </a:rPr>
            </a:br>
            <a:endParaRPr kumimoji="0" lang="en-US" altLang="en-US" sz="1400" b="0" i="0" u="none" strike="noStrike" cap="none" normalizeH="0" baseline="0" dirty="0" smtClean="0">
              <a:ln>
                <a:noFill/>
              </a:ln>
              <a:solidFill>
                <a:srgbClr val="049CCF"/>
              </a:solidFill>
              <a:effectLst/>
              <a:latin typeface="Source Sans Pro"/>
            </a:endParaRPr>
          </a:p>
        </p:txBody>
      </p:sp>
      <p:pic>
        <p:nvPicPr>
          <p:cNvPr id="1032" name="Picture 8"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9700" y="6427263"/>
            <a:ext cx="838200" cy="295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4114" y="1015999"/>
            <a:ext cx="4368800" cy="72571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sz="quarter" idx="13"/>
          </p:nvPr>
        </p:nvSpPr>
        <p:spPr>
          <a:xfrm>
            <a:off x="584199" y="1015999"/>
            <a:ext cx="5921103" cy="725715"/>
          </a:xfrm>
          <a:effectLst/>
        </p:spPr>
        <p:txBody>
          <a:bodyPr/>
          <a:lstStyle/>
          <a:p>
            <a:pPr marL="0" indent="0">
              <a:buNone/>
            </a:pPr>
            <a:r>
              <a:rPr lang="en-US" sz="4000" b="0" dirty="0" smtClean="0">
                <a:solidFill>
                  <a:srgbClr val="FF0000"/>
                </a:solidFill>
                <a:latin typeface="Century Gothic" panose="020B0502020202020204" pitchFamily="34" charset="0"/>
              </a:rPr>
              <a:t>You’re not alone </a:t>
            </a:r>
          </a:p>
          <a:p>
            <a:pPr marL="0" indent="0">
              <a:buNone/>
            </a:pPr>
            <a:endParaRPr lang="en-US" sz="4000" b="0" dirty="0">
              <a:latin typeface="Century Gothic" panose="020B0502020202020204" pitchFamily="34" charset="0"/>
            </a:endParaRPr>
          </a:p>
        </p:txBody>
      </p:sp>
    </p:spTree>
    <p:extLst>
      <p:ext uri="{BB962C8B-B14F-4D97-AF65-F5344CB8AC3E}">
        <p14:creationId xmlns:p14="http://schemas.microsoft.com/office/powerpoint/2010/main" val="7395094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12346" y="2066794"/>
            <a:ext cx="8102600" cy="2617940"/>
          </a:xfrm>
        </p:spPr>
        <p:txBody>
          <a:bodyPr/>
          <a:lstStyle/>
          <a:p>
            <a:pPr marL="0" indent="0" algn="ctr">
              <a:buNone/>
            </a:pPr>
            <a:r>
              <a:rPr lang="en-US" sz="4400" b="0" dirty="0" smtClean="0">
                <a:solidFill>
                  <a:schemeClr val="tx1"/>
                </a:solidFill>
                <a:latin typeface="Century Gothic" panose="020B0502020202020204" pitchFamily="34" charset="0"/>
              </a:rPr>
              <a:t>It takes time…</a:t>
            </a:r>
          </a:p>
          <a:p>
            <a:pPr marL="0" indent="0" algn="ctr">
              <a:buNone/>
            </a:pPr>
            <a:r>
              <a:rPr lang="en-US" sz="4400" b="0" dirty="0" smtClean="0">
                <a:latin typeface="Century Gothic" panose="020B0502020202020204" pitchFamily="34" charset="0"/>
              </a:rPr>
              <a:t>Be </a:t>
            </a:r>
            <a:r>
              <a:rPr lang="en-US" sz="4400" b="0" dirty="0" smtClean="0">
                <a:solidFill>
                  <a:srgbClr val="FF0000"/>
                </a:solidFill>
                <a:latin typeface="Century Gothic" panose="020B0502020202020204" pitchFamily="34" charset="0"/>
              </a:rPr>
              <a:t>Patient</a:t>
            </a:r>
          </a:p>
          <a:p>
            <a:pPr marL="0" indent="0" algn="ctr">
              <a:buNone/>
            </a:pPr>
            <a:r>
              <a:rPr lang="en-US" sz="4400" b="0" dirty="0" smtClean="0">
                <a:latin typeface="Century Gothic" panose="020B0502020202020204" pitchFamily="34" charset="0"/>
              </a:rPr>
              <a:t>Be </a:t>
            </a:r>
            <a:r>
              <a:rPr lang="en-US" sz="4400" b="0" dirty="0" smtClean="0">
                <a:solidFill>
                  <a:srgbClr val="FF0000"/>
                </a:solidFill>
                <a:latin typeface="Century Gothic" panose="020B0502020202020204" pitchFamily="34" charset="0"/>
              </a:rPr>
              <a:t>Persistent</a:t>
            </a:r>
            <a:endParaRPr lang="en-US" sz="4400" b="0"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2744117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2535401"/>
            <a:ext cx="8102600" cy="1393198"/>
          </a:xfrm>
        </p:spPr>
        <p:txBody>
          <a:bodyPr/>
          <a:lstStyle/>
          <a:p>
            <a:pPr algn="ctr"/>
            <a:r>
              <a:rPr lang="en-US" b="0" dirty="0" smtClean="0">
                <a:latin typeface="Century Gothic" panose="020B0502020202020204" pitchFamily="34" charset="0"/>
              </a:rPr>
              <a:t>Questions?</a:t>
            </a:r>
            <a:endParaRPr lang="en-US" b="0" dirty="0">
              <a:latin typeface="Century Gothic" panose="020B0502020202020204" pitchFamily="34" charset="0"/>
            </a:endParaRPr>
          </a:p>
        </p:txBody>
      </p:sp>
    </p:spTree>
    <p:extLst>
      <p:ext uri="{BB962C8B-B14F-4D97-AF65-F5344CB8AC3E}">
        <p14:creationId xmlns:p14="http://schemas.microsoft.com/office/powerpoint/2010/main" val="25549784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250521" y="1188280"/>
            <a:ext cx="8680537" cy="2256378"/>
          </a:xfrm>
        </p:spPr>
        <p:txBody>
          <a:bodyPr/>
          <a:lstStyle/>
          <a:p>
            <a:pPr marL="0" indent="0">
              <a:buNone/>
            </a:pPr>
            <a:r>
              <a:rPr lang="en-US" b="0" dirty="0" smtClean="0">
                <a:latin typeface="Century Gothic" panose="020B0502020202020204" pitchFamily="34" charset="0"/>
              </a:rPr>
              <a:t>Michael Pujals</a:t>
            </a:r>
          </a:p>
          <a:p>
            <a:pPr marL="0" indent="0">
              <a:buNone/>
            </a:pPr>
            <a:r>
              <a:rPr lang="en-US" sz="2400" b="0" dirty="0" smtClean="0">
                <a:latin typeface="Century Gothic" panose="020B0502020202020204" pitchFamily="34" charset="0"/>
              </a:rPr>
              <a:t>Dominican University of California</a:t>
            </a:r>
          </a:p>
          <a:p>
            <a:pPr marL="0" indent="0">
              <a:buNone/>
            </a:pPr>
            <a:r>
              <a:rPr lang="en-US" sz="2400" b="0" dirty="0" smtClean="0">
                <a:latin typeface="Century Gothic" panose="020B0502020202020204" pitchFamily="34" charset="0"/>
                <a:hlinkClick r:id="rId2"/>
              </a:rPr>
              <a:t>michael.pujals@dominican.edu</a:t>
            </a:r>
            <a:endParaRPr lang="en-US" sz="2400" b="0" dirty="0">
              <a:latin typeface="Century Gothic" panose="020B0502020202020204" pitchFamily="34" charset="0"/>
            </a:endParaRPr>
          </a:p>
          <a:p>
            <a:pPr marL="0" indent="0">
              <a:buNone/>
            </a:pPr>
            <a:r>
              <a:rPr lang="en-US" sz="2400" b="0" dirty="0" smtClean="0">
                <a:latin typeface="Century Gothic" panose="020B0502020202020204" pitchFamily="34" charset="0"/>
                <a:hlinkClick r:id="rId3"/>
              </a:rPr>
              <a:t>works.bepress.com/</a:t>
            </a:r>
            <a:r>
              <a:rPr lang="en-US" sz="2400" b="0" dirty="0" err="1" smtClean="0">
                <a:latin typeface="Century Gothic" panose="020B0502020202020204" pitchFamily="34" charset="0"/>
                <a:hlinkClick r:id="rId3"/>
              </a:rPr>
              <a:t>michael-pujals</a:t>
            </a:r>
            <a:r>
              <a:rPr lang="en-US" sz="2400" b="0" dirty="0" smtClean="0">
                <a:latin typeface="Century Gothic" panose="020B0502020202020204" pitchFamily="34" charset="0"/>
                <a:hlinkClick r:id="rId3"/>
              </a:rPr>
              <a:t>/</a:t>
            </a:r>
            <a:endParaRPr lang="en-US" sz="2400" b="0" dirty="0" smtClean="0">
              <a:latin typeface="Century Gothic" panose="020B0502020202020204" pitchFamily="34" charset="0"/>
            </a:endParaRPr>
          </a:p>
          <a:p>
            <a:pPr marL="0" indent="0">
              <a:buNone/>
            </a:pPr>
            <a:endParaRPr lang="en-US" b="0" dirty="0">
              <a:latin typeface="Century Gothic" panose="020B0502020202020204" pitchFamily="34" charset="0"/>
            </a:endParaRPr>
          </a:p>
          <a:p>
            <a:pPr marL="0" indent="0">
              <a:buNone/>
            </a:pPr>
            <a:endParaRPr lang="en-US" b="0" dirty="0">
              <a:latin typeface="Century Gothic" panose="020B0502020202020204" pitchFamily="34" charset="0"/>
            </a:endParaRPr>
          </a:p>
        </p:txBody>
      </p:sp>
      <p:sp>
        <p:nvSpPr>
          <p:cNvPr id="2" name="TextBox 1"/>
          <p:cNvSpPr txBox="1"/>
          <p:nvPr/>
        </p:nvSpPr>
        <p:spPr>
          <a:xfrm>
            <a:off x="250521" y="3958225"/>
            <a:ext cx="6563638" cy="954107"/>
          </a:xfrm>
          <a:prstGeom prst="rect">
            <a:avLst/>
          </a:prstGeom>
          <a:noFill/>
        </p:spPr>
        <p:txBody>
          <a:bodyPr wrap="square" rtlCol="0">
            <a:spAutoFit/>
          </a:bodyPr>
          <a:lstStyle/>
          <a:p>
            <a:r>
              <a:rPr lang="en-US" sz="3200" dirty="0" smtClean="0">
                <a:latin typeface="Century Gothic" panose="020B0502020202020204" pitchFamily="34" charset="0"/>
              </a:rPr>
              <a:t>Dominican Scholar</a:t>
            </a:r>
          </a:p>
          <a:p>
            <a:r>
              <a:rPr lang="en-US" sz="2400" dirty="0" smtClean="0">
                <a:latin typeface="Century Gothic" panose="020B0502020202020204" pitchFamily="34" charset="0"/>
                <a:hlinkClick r:id="rId4"/>
              </a:rPr>
              <a:t>scholar.dominican.edu</a:t>
            </a:r>
            <a:endParaRPr lang="en-US" sz="2400" dirty="0">
              <a:latin typeface="Century Gothic" panose="020B0502020202020204" pitchFamily="34" charset="0"/>
            </a:endParaRPr>
          </a:p>
        </p:txBody>
      </p:sp>
    </p:spTree>
    <p:extLst>
      <p:ext uri="{BB962C8B-B14F-4D97-AF65-F5344CB8AC3E}">
        <p14:creationId xmlns:p14="http://schemas.microsoft.com/office/powerpoint/2010/main" val="1314910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5772" y="1903956"/>
            <a:ext cx="5323314" cy="3181612"/>
          </a:xfrm>
        </p:spPr>
        <p:txBody>
          <a:bodyPr>
            <a:normAutofit/>
          </a:bodyPr>
          <a:lstStyle/>
          <a:p>
            <a:pPr algn="ctr"/>
            <a:r>
              <a:rPr lang="en-US" sz="4000" b="0" dirty="0" smtClean="0">
                <a:solidFill>
                  <a:schemeClr val="tx1"/>
                </a:solidFill>
                <a:latin typeface="Century Gothic" panose="020B0502020202020204" pitchFamily="34" charset="0"/>
              </a:rPr>
              <a:t>OR</a:t>
            </a:r>
            <a:r>
              <a:rPr lang="mr-IN" sz="4000" b="0" dirty="0" smtClean="0">
                <a:solidFill>
                  <a:schemeClr val="tx1"/>
                </a:solidFill>
                <a:latin typeface="Century Gothic" panose="020B0502020202020204" pitchFamily="34" charset="0"/>
              </a:rPr>
              <a:t>…</a:t>
            </a:r>
            <a:r>
              <a:rPr lang="en-US" sz="4000" b="0" dirty="0" smtClean="0">
                <a:solidFill>
                  <a:schemeClr val="tx1"/>
                </a:solidFill>
                <a:latin typeface="Century Gothic" panose="020B0502020202020204" pitchFamily="34" charset="0"/>
              </a:rPr>
              <a:t/>
            </a:r>
            <a:br>
              <a:rPr lang="en-US" sz="4000" b="0" dirty="0" smtClean="0">
                <a:solidFill>
                  <a:schemeClr val="tx1"/>
                </a:solidFill>
                <a:latin typeface="Century Gothic" panose="020B0502020202020204" pitchFamily="34" charset="0"/>
              </a:rPr>
            </a:br>
            <a:r>
              <a:rPr lang="en-US" sz="4000" b="0" dirty="0" smtClean="0">
                <a:solidFill>
                  <a:srgbClr val="FF0000"/>
                </a:solidFill>
                <a:latin typeface="Century Gothic" panose="020B0502020202020204" pitchFamily="34" charset="0"/>
              </a:rPr>
              <a:t>Am I</a:t>
            </a:r>
            <a:r>
              <a:rPr lang="en-US" sz="4000" b="0" dirty="0" smtClean="0">
                <a:solidFill>
                  <a:schemeClr val="tx1"/>
                </a:solidFill>
                <a:latin typeface="Century Gothic" panose="020B0502020202020204" pitchFamily="34" charset="0"/>
              </a:rPr>
              <a:t>?</a:t>
            </a:r>
            <a:r>
              <a:rPr lang="en-US" sz="3200" b="0" dirty="0">
                <a:latin typeface="Century Gothic" panose="020B0502020202020204" pitchFamily="34" charset="0"/>
              </a:rPr>
              <a:t/>
            </a:r>
            <a:br>
              <a:rPr lang="en-US" sz="3200" b="0" dirty="0">
                <a:latin typeface="Century Gothic" panose="020B0502020202020204" pitchFamily="34" charset="0"/>
              </a:rPr>
            </a:br>
            <a:endParaRPr lang="en-US" sz="3200" b="0" dirty="0">
              <a:latin typeface="Century Gothic" panose="020B0502020202020204" pitchFamily="34" charset="0"/>
            </a:endParaRPr>
          </a:p>
        </p:txBody>
      </p:sp>
      <p:sp>
        <p:nvSpPr>
          <p:cNvPr id="3" name="Subtitle 2"/>
          <p:cNvSpPr>
            <a:spLocks noGrp="1"/>
          </p:cNvSpPr>
          <p:nvPr>
            <p:ph type="subTitle" idx="1"/>
          </p:nvPr>
        </p:nvSpPr>
        <p:spPr>
          <a:xfrm>
            <a:off x="1627339" y="6222826"/>
            <a:ext cx="6364266" cy="635174"/>
          </a:xfrm>
        </p:spPr>
        <p:txBody>
          <a:bodyPr/>
          <a:lstStyle/>
          <a:p>
            <a:r>
              <a:rPr lang="en-US" sz="1400" dirty="0" smtClean="0"/>
              <a:t>Michael Pujals | Dominican University of California | December 13, 2017</a:t>
            </a:r>
            <a:endParaRPr lang="en-US" sz="1400" dirty="0"/>
          </a:p>
        </p:txBody>
      </p:sp>
    </p:spTree>
    <p:extLst>
      <p:ext uri="{BB962C8B-B14F-4D97-AF65-F5344CB8AC3E}">
        <p14:creationId xmlns:p14="http://schemas.microsoft.com/office/powerpoint/2010/main" val="236157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Dominican University of California</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871148"/>
            <a:ext cx="8102600" cy="1973874"/>
          </a:xfrm>
        </p:spPr>
        <p:txBody>
          <a:bodyPr/>
          <a:lstStyle/>
          <a:p>
            <a:r>
              <a:rPr lang="en-US" b="0" dirty="0" smtClean="0">
                <a:latin typeface="Century Gothic" panose="020B0502020202020204" pitchFamily="34" charset="0"/>
              </a:rPr>
              <a:t>FTE ~1900 </a:t>
            </a:r>
          </a:p>
          <a:p>
            <a:r>
              <a:rPr lang="en-US" b="0" dirty="0" smtClean="0">
                <a:latin typeface="Century Gothic" panose="020B0502020202020204" pitchFamily="34" charset="0"/>
              </a:rPr>
              <a:t>Mostly Undergraduate with 8 Masters Programs</a:t>
            </a:r>
          </a:p>
          <a:p>
            <a:r>
              <a:rPr lang="en-US" b="0" dirty="0" smtClean="0">
                <a:latin typeface="Century Gothic" panose="020B0502020202020204" pitchFamily="34" charset="0"/>
              </a:rPr>
              <a:t>Full-time Faculty ~ 112</a:t>
            </a:r>
          </a:p>
          <a:p>
            <a:r>
              <a:rPr lang="en-US" b="0" dirty="0" smtClean="0">
                <a:latin typeface="Century Gothic" panose="020B0502020202020204" pitchFamily="34" charset="0"/>
              </a:rPr>
              <a:t>Lots of adjuncts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My Job(s)</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450531"/>
            <a:ext cx="8102600" cy="2256935"/>
          </a:xfrm>
        </p:spPr>
        <p:txBody>
          <a:bodyPr/>
          <a:lstStyle/>
          <a:p>
            <a:r>
              <a:rPr lang="en-US" sz="4400" b="0" dirty="0" smtClean="0">
                <a:latin typeface="Century Gothic" panose="020B0502020202020204" pitchFamily="34" charset="0"/>
              </a:rPr>
              <a:t>Repository manager</a:t>
            </a:r>
          </a:p>
          <a:p>
            <a:r>
              <a:rPr lang="en-US" sz="4400" b="0" dirty="0" smtClean="0">
                <a:latin typeface="Century Gothic" panose="020B0502020202020204" pitchFamily="34" charset="0"/>
              </a:rPr>
              <a:t>Electronic resources</a:t>
            </a:r>
          </a:p>
          <a:p>
            <a:r>
              <a:rPr lang="en-US" sz="4400" b="0" dirty="0" smtClean="0">
                <a:latin typeface="Century Gothic" panose="020B0502020202020204" pitchFamily="34" charset="0"/>
              </a:rPr>
              <a:t>Library </a:t>
            </a:r>
            <a:r>
              <a:rPr lang="en-US" sz="4400" b="0" dirty="0">
                <a:latin typeface="Century Gothic" panose="020B0502020202020204" pitchFamily="34" charset="0"/>
              </a:rPr>
              <a:t>w</a:t>
            </a:r>
            <a:r>
              <a:rPr lang="en-US" sz="4400" b="0" dirty="0" smtClean="0">
                <a:latin typeface="Century Gothic" panose="020B0502020202020204" pitchFamily="34" charset="0"/>
              </a:rPr>
              <a:t>ebsite admin</a:t>
            </a:r>
          </a:p>
          <a:p>
            <a:r>
              <a:rPr lang="en-US" sz="4400" b="0" dirty="0" smtClean="0">
                <a:latin typeface="Century Gothic" panose="020B0502020202020204" pitchFamily="34" charset="0"/>
              </a:rPr>
              <a:t>Liaison (4 programs)</a:t>
            </a:r>
          </a:p>
        </p:txBody>
      </p:sp>
    </p:spTree>
    <p:extLst>
      <p:ext uri="{BB962C8B-B14F-4D97-AF65-F5344CB8AC3E}">
        <p14:creationId xmlns:p14="http://schemas.microsoft.com/office/powerpoint/2010/main" val="41718650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854" y="1686510"/>
            <a:ext cx="5203145" cy="3573046"/>
          </a:xfrm>
          <a:prstGeom prst="rect">
            <a:avLst/>
          </a:prstGeom>
          <a:effectLst>
            <a:outerShdw blurRad="50800" dist="38100" dir="2700000" algn="tl" rotWithShape="0">
              <a:prstClr val="black">
                <a:alpha val="40000"/>
              </a:prstClr>
            </a:outerShdw>
          </a:effectLst>
        </p:spPr>
      </p:pic>
      <p:sp>
        <p:nvSpPr>
          <p:cNvPr id="11" name="TextBox 10"/>
          <p:cNvSpPr txBox="1"/>
          <p:nvPr/>
        </p:nvSpPr>
        <p:spPr>
          <a:xfrm>
            <a:off x="5712023" y="1686510"/>
            <a:ext cx="3372602" cy="3046988"/>
          </a:xfrm>
          <a:prstGeom prst="rect">
            <a:avLst/>
          </a:prstGeom>
          <a:noFill/>
        </p:spPr>
        <p:txBody>
          <a:bodyPr wrap="square" rtlCol="0">
            <a:spAutoFit/>
          </a:bodyPr>
          <a:lstStyle/>
          <a:p>
            <a:r>
              <a:rPr lang="en-US" sz="2400" dirty="0" smtClean="0">
                <a:solidFill>
                  <a:schemeClr val="tx2"/>
                </a:solidFill>
                <a:latin typeface="Century Gothic" panose="020B0502020202020204" pitchFamily="34" charset="0"/>
              </a:rPr>
              <a:t>3 years old</a:t>
            </a:r>
          </a:p>
          <a:p>
            <a:endParaRPr lang="en-US" sz="2400" dirty="0">
              <a:solidFill>
                <a:schemeClr val="tx2"/>
              </a:solidFill>
              <a:latin typeface="Century Gothic" panose="020B0502020202020204" pitchFamily="34" charset="0"/>
            </a:endParaRPr>
          </a:p>
          <a:p>
            <a:r>
              <a:rPr lang="en-US" sz="2400" dirty="0" smtClean="0">
                <a:solidFill>
                  <a:schemeClr val="tx2"/>
                </a:solidFill>
                <a:latin typeface="Century Gothic" panose="020B0502020202020204" pitchFamily="34" charset="0"/>
              </a:rPr>
              <a:t>2,132 items</a:t>
            </a:r>
          </a:p>
          <a:p>
            <a:endParaRPr lang="en-US" sz="2400" dirty="0">
              <a:solidFill>
                <a:schemeClr val="tx2"/>
              </a:solidFill>
              <a:latin typeface="Century Gothic" panose="020B0502020202020204" pitchFamily="34" charset="0"/>
            </a:endParaRPr>
          </a:p>
          <a:p>
            <a:r>
              <a:rPr lang="en-US" sz="2400" dirty="0" smtClean="0">
                <a:solidFill>
                  <a:schemeClr val="tx2"/>
                </a:solidFill>
                <a:latin typeface="Century Gothic" panose="020B0502020202020204" pitchFamily="34" charset="0"/>
              </a:rPr>
              <a:t>275,000+ downloads</a:t>
            </a:r>
          </a:p>
          <a:p>
            <a:endParaRPr lang="en-US" sz="2400" dirty="0">
              <a:solidFill>
                <a:schemeClr val="tx2"/>
              </a:solidFill>
              <a:latin typeface="Century Gothic" panose="020B0502020202020204" pitchFamily="34" charset="0"/>
            </a:endParaRPr>
          </a:p>
          <a:p>
            <a:r>
              <a:rPr lang="en-US" sz="2400" dirty="0" smtClean="0">
                <a:solidFill>
                  <a:schemeClr val="tx2"/>
                </a:solidFill>
                <a:latin typeface="Century Gothic" panose="020B0502020202020204" pitchFamily="34" charset="0"/>
              </a:rPr>
              <a:t>58 SelectedWorks profiles</a:t>
            </a:r>
            <a:endParaRPr lang="en-US" sz="2400" dirty="0">
              <a:solidFill>
                <a:schemeClr val="tx2"/>
              </a:solidFill>
              <a:latin typeface="Century Gothic" panose="020B0502020202020204" pitchFamily="34" charset="0"/>
            </a:endParaRPr>
          </a:p>
        </p:txBody>
      </p:sp>
    </p:spTree>
    <p:extLst>
      <p:ext uri="{BB962C8B-B14F-4D97-AF65-F5344CB8AC3E}">
        <p14:creationId xmlns:p14="http://schemas.microsoft.com/office/powerpoint/2010/main" val="7025411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0" dirty="0" smtClean="0">
                <a:latin typeface="Century Gothic" charset="0"/>
                <a:ea typeface="Century Gothic" charset="0"/>
                <a:cs typeface="Century Gothic" charset="0"/>
              </a:rPr>
              <a:t>Work Flow</a:t>
            </a:r>
            <a:endParaRPr lang="en-US" b="0" dirty="0">
              <a:latin typeface="Century Gothic" charset="0"/>
              <a:ea typeface="Century Gothic" charset="0"/>
              <a:cs typeface="Century Gothic" charset="0"/>
            </a:endParaRPr>
          </a:p>
        </p:txBody>
      </p:sp>
      <p:sp>
        <p:nvSpPr>
          <p:cNvPr id="3" name="Content Placeholder 2"/>
          <p:cNvSpPr>
            <a:spLocks noGrp="1"/>
          </p:cNvSpPr>
          <p:nvPr>
            <p:ph sz="quarter" idx="13"/>
          </p:nvPr>
        </p:nvSpPr>
        <p:spPr/>
        <p:txBody>
          <a:bodyPr/>
          <a:lstStyle/>
          <a:p>
            <a:r>
              <a:rPr lang="en-US" sz="4400" b="0" dirty="0" smtClean="0">
                <a:solidFill>
                  <a:schemeClr val="tx1"/>
                </a:solidFill>
                <a:latin typeface="Century Gothic" panose="020B0502020202020204" pitchFamily="34" charset="0"/>
              </a:rPr>
              <a:t>Students deposit their own work</a:t>
            </a:r>
          </a:p>
          <a:p>
            <a:r>
              <a:rPr lang="en-US" sz="4400" b="0" dirty="0" smtClean="0">
                <a:solidFill>
                  <a:schemeClr val="tx1"/>
                </a:solidFill>
                <a:latin typeface="Century Gothic" panose="020B0502020202020204" pitchFamily="34" charset="0"/>
              </a:rPr>
              <a:t>I deposit faculty work</a:t>
            </a:r>
          </a:p>
          <a:p>
            <a:endParaRPr lang="en-US" sz="4400" b="0" dirty="0" smtClean="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6950092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838824"/>
            <a:ext cx="8102600" cy="1118228"/>
          </a:xfrm>
        </p:spPr>
        <p:txBody>
          <a:bodyPr/>
          <a:lstStyle/>
          <a:p>
            <a:pPr algn="ctr"/>
            <a:r>
              <a:rPr lang="en-US" b="0" dirty="0" smtClean="0">
                <a:latin typeface="Century Gothic" charset="0"/>
                <a:ea typeface="Century Gothic" charset="0"/>
                <a:cs typeface="Century Gothic" charset="0"/>
              </a:rPr>
              <a:t>Work Flow</a:t>
            </a:r>
            <a:endParaRPr lang="en-US" b="0" dirty="0">
              <a:latin typeface="Century Gothic" charset="0"/>
              <a:ea typeface="Century Gothic" charset="0"/>
              <a:cs typeface="Century Gothic" charset="0"/>
            </a:endParaRPr>
          </a:p>
        </p:txBody>
      </p:sp>
      <p:sp>
        <p:nvSpPr>
          <p:cNvPr id="3" name="Content Placeholder 2"/>
          <p:cNvSpPr>
            <a:spLocks noGrp="1"/>
          </p:cNvSpPr>
          <p:nvPr>
            <p:ph sz="quarter" idx="13"/>
          </p:nvPr>
        </p:nvSpPr>
        <p:spPr>
          <a:xfrm>
            <a:off x="584200" y="3168918"/>
            <a:ext cx="8102600" cy="873680"/>
          </a:xfrm>
        </p:spPr>
        <p:txBody>
          <a:bodyPr/>
          <a:lstStyle/>
          <a:p>
            <a:pPr marL="0" indent="0" algn="ctr">
              <a:buNone/>
            </a:pPr>
            <a:r>
              <a:rPr lang="en-US" sz="4400" b="0" dirty="0" smtClean="0">
                <a:solidFill>
                  <a:schemeClr val="tx1"/>
                </a:solidFill>
                <a:latin typeface="Century Gothic" panose="020B0502020202020204" pitchFamily="34" charset="0"/>
              </a:rPr>
              <a:t>And I do everything else</a:t>
            </a:r>
          </a:p>
        </p:txBody>
      </p:sp>
      <p:sp>
        <p:nvSpPr>
          <p:cNvPr id="4" name="TextBox 3"/>
          <p:cNvSpPr txBox="1"/>
          <p:nvPr/>
        </p:nvSpPr>
        <p:spPr>
          <a:xfrm>
            <a:off x="2520828" y="1968022"/>
            <a:ext cx="4049928" cy="369332"/>
          </a:xfrm>
          <a:prstGeom prst="rect">
            <a:avLst/>
          </a:prstGeom>
          <a:noFill/>
        </p:spPr>
        <p:txBody>
          <a:bodyPr wrap="square" rtlCol="0">
            <a:spAutoFit/>
          </a:bodyPr>
          <a:lstStyle/>
          <a:p>
            <a:r>
              <a:rPr lang="en-US" dirty="0" smtClean="0">
                <a:solidFill>
                  <a:srgbClr val="FF0000"/>
                </a:solidFill>
              </a:rPr>
              <a:t>Gathering and depositing faculty work</a:t>
            </a:r>
            <a:endParaRPr lang="en-US" dirty="0">
              <a:solidFill>
                <a:srgbClr val="FF0000"/>
              </a:solidFill>
            </a:endParaRPr>
          </a:p>
        </p:txBody>
      </p:sp>
      <p:sp>
        <p:nvSpPr>
          <p:cNvPr id="5" name="TextBox 4"/>
          <p:cNvSpPr txBox="1"/>
          <p:nvPr/>
        </p:nvSpPr>
        <p:spPr>
          <a:xfrm>
            <a:off x="2704755" y="5045950"/>
            <a:ext cx="3737920" cy="369332"/>
          </a:xfrm>
          <a:prstGeom prst="rect">
            <a:avLst/>
          </a:prstGeom>
          <a:noFill/>
        </p:spPr>
        <p:txBody>
          <a:bodyPr wrap="square" rtlCol="0">
            <a:spAutoFit/>
          </a:bodyPr>
          <a:lstStyle/>
          <a:p>
            <a:r>
              <a:rPr lang="en-US" dirty="0" smtClean="0">
                <a:solidFill>
                  <a:srgbClr val="FF0000"/>
                </a:solidFill>
              </a:rPr>
              <a:t>Copyright permissions &amp; questions</a:t>
            </a:r>
            <a:endParaRPr lang="en-US" dirty="0">
              <a:solidFill>
                <a:srgbClr val="FF0000"/>
              </a:solidFill>
            </a:endParaRPr>
          </a:p>
        </p:txBody>
      </p:sp>
      <p:sp>
        <p:nvSpPr>
          <p:cNvPr id="6" name="TextBox 5"/>
          <p:cNvSpPr txBox="1"/>
          <p:nvPr/>
        </p:nvSpPr>
        <p:spPr>
          <a:xfrm>
            <a:off x="691986" y="2566044"/>
            <a:ext cx="1902940" cy="369332"/>
          </a:xfrm>
          <a:prstGeom prst="rect">
            <a:avLst/>
          </a:prstGeom>
          <a:noFill/>
        </p:spPr>
        <p:txBody>
          <a:bodyPr wrap="square" rtlCol="0">
            <a:spAutoFit/>
          </a:bodyPr>
          <a:lstStyle/>
          <a:p>
            <a:r>
              <a:rPr lang="en-US" dirty="0" smtClean="0">
                <a:solidFill>
                  <a:srgbClr val="FF0000"/>
                </a:solidFill>
              </a:rPr>
              <a:t>Marketing the IR</a:t>
            </a:r>
            <a:endParaRPr lang="en-US" dirty="0">
              <a:solidFill>
                <a:srgbClr val="FF0000"/>
              </a:solidFill>
            </a:endParaRPr>
          </a:p>
        </p:txBody>
      </p:sp>
      <p:sp>
        <p:nvSpPr>
          <p:cNvPr id="7" name="TextBox 6"/>
          <p:cNvSpPr txBox="1"/>
          <p:nvPr/>
        </p:nvSpPr>
        <p:spPr>
          <a:xfrm>
            <a:off x="568416" y="4483451"/>
            <a:ext cx="2035432" cy="369332"/>
          </a:xfrm>
          <a:prstGeom prst="rect">
            <a:avLst/>
          </a:prstGeom>
          <a:noFill/>
        </p:spPr>
        <p:txBody>
          <a:bodyPr wrap="square" rtlCol="0">
            <a:spAutoFit/>
          </a:bodyPr>
          <a:lstStyle/>
          <a:p>
            <a:r>
              <a:rPr lang="en-US" dirty="0" smtClean="0">
                <a:solidFill>
                  <a:srgbClr val="FF0000"/>
                </a:solidFill>
              </a:rPr>
              <a:t>Developing policy</a:t>
            </a:r>
            <a:endParaRPr lang="en-US" dirty="0">
              <a:solidFill>
                <a:srgbClr val="FF0000"/>
              </a:solidFill>
            </a:endParaRPr>
          </a:p>
        </p:txBody>
      </p:sp>
      <p:sp>
        <p:nvSpPr>
          <p:cNvPr id="8" name="TextBox 7"/>
          <p:cNvSpPr txBox="1"/>
          <p:nvPr/>
        </p:nvSpPr>
        <p:spPr>
          <a:xfrm>
            <a:off x="6027098" y="4483451"/>
            <a:ext cx="2659702" cy="369332"/>
          </a:xfrm>
          <a:prstGeom prst="rect">
            <a:avLst/>
          </a:prstGeom>
          <a:noFill/>
        </p:spPr>
        <p:txBody>
          <a:bodyPr wrap="none" rtlCol="0">
            <a:spAutoFit/>
          </a:bodyPr>
          <a:lstStyle/>
          <a:p>
            <a:r>
              <a:rPr lang="en-US" dirty="0" smtClean="0">
                <a:solidFill>
                  <a:srgbClr val="FF0000"/>
                </a:solidFill>
              </a:rPr>
              <a:t>Class visits about the IR</a:t>
            </a:r>
            <a:endParaRPr lang="en-US" dirty="0">
              <a:solidFill>
                <a:srgbClr val="FF0000"/>
              </a:solidFill>
            </a:endParaRPr>
          </a:p>
        </p:txBody>
      </p:sp>
      <p:sp>
        <p:nvSpPr>
          <p:cNvPr id="9" name="TextBox 8"/>
          <p:cNvSpPr txBox="1"/>
          <p:nvPr/>
        </p:nvSpPr>
        <p:spPr>
          <a:xfrm>
            <a:off x="6187739" y="2541330"/>
            <a:ext cx="2518638" cy="369332"/>
          </a:xfrm>
          <a:prstGeom prst="rect">
            <a:avLst/>
          </a:prstGeom>
          <a:noFill/>
        </p:spPr>
        <p:txBody>
          <a:bodyPr wrap="none" rtlCol="0">
            <a:spAutoFit/>
          </a:bodyPr>
          <a:lstStyle/>
          <a:p>
            <a:r>
              <a:rPr lang="en-US" dirty="0" smtClean="0">
                <a:solidFill>
                  <a:srgbClr val="FF0000"/>
                </a:solidFill>
              </a:rPr>
              <a:t>Help formatting papers</a:t>
            </a:r>
            <a:endParaRPr lang="en-US" dirty="0">
              <a:solidFill>
                <a:srgbClr val="FF0000"/>
              </a:solidFill>
            </a:endParaRPr>
          </a:p>
        </p:txBody>
      </p:sp>
    </p:spTree>
    <p:extLst>
      <p:ext uri="{BB962C8B-B14F-4D97-AF65-F5344CB8AC3E}">
        <p14:creationId xmlns:p14="http://schemas.microsoft.com/office/powerpoint/2010/main" val="11122758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84200" y="1015999"/>
            <a:ext cx="8102600" cy="4905829"/>
          </a:xfrm>
        </p:spPr>
        <p:txBody>
          <a:bodyPr/>
          <a:lstStyle/>
          <a:p>
            <a:pPr marL="0" indent="0">
              <a:buNone/>
            </a:pPr>
            <a:r>
              <a:rPr lang="en-US" sz="3600" b="0" dirty="0" smtClean="0">
                <a:latin typeface="Century Gothic" panose="020B0502020202020204" pitchFamily="34" charset="0"/>
              </a:rPr>
              <a:t>Build Relationships &amp; Ask Questions</a:t>
            </a:r>
          </a:p>
          <a:p>
            <a:pPr lvl="1">
              <a:buFont typeface="Arial" charset="0"/>
              <a:buChar char="•"/>
            </a:pPr>
            <a:endParaRPr lang="en-US" sz="2400" b="0" dirty="0" smtClean="0">
              <a:latin typeface="Century Gothic" panose="020B0502020202020204" pitchFamily="34" charset="0"/>
            </a:endParaRPr>
          </a:p>
          <a:p>
            <a:pPr lvl="1">
              <a:buFont typeface="Arial" charset="0"/>
              <a:buChar char="•"/>
            </a:pPr>
            <a:r>
              <a:rPr lang="en-US" sz="2400" b="0" dirty="0" smtClean="0">
                <a:latin typeface="Century Gothic" panose="020B0502020202020204" pitchFamily="34" charset="0"/>
              </a:rPr>
              <a:t>Get </a:t>
            </a:r>
            <a:r>
              <a:rPr lang="en-US" sz="2400" b="0" dirty="0">
                <a:latin typeface="Century Gothic" panose="020B0502020202020204" pitchFamily="34" charset="0"/>
              </a:rPr>
              <a:t>to know IT and </a:t>
            </a:r>
            <a:r>
              <a:rPr lang="en-US" sz="2400" b="0" dirty="0" smtClean="0">
                <a:latin typeface="Century Gothic" panose="020B0502020202020204" pitchFamily="34" charset="0"/>
              </a:rPr>
              <a:t>your </a:t>
            </a:r>
            <a:r>
              <a:rPr lang="en-US" sz="2400" b="0" dirty="0">
                <a:latin typeface="Century Gothic" panose="020B0502020202020204" pitchFamily="34" charset="0"/>
              </a:rPr>
              <a:t>web content </a:t>
            </a:r>
            <a:r>
              <a:rPr lang="en-US" sz="2400" b="0" dirty="0" smtClean="0">
                <a:latin typeface="Century Gothic" panose="020B0502020202020204" pitchFamily="34" charset="0"/>
              </a:rPr>
              <a:t>manager</a:t>
            </a:r>
            <a:endParaRPr lang="en-US" sz="2400" b="0" dirty="0">
              <a:latin typeface="Century Gothic" panose="020B0502020202020204" pitchFamily="34" charset="0"/>
            </a:endParaRPr>
          </a:p>
          <a:p>
            <a:pPr lvl="1">
              <a:buFont typeface="Arial" charset="0"/>
              <a:buChar char="•"/>
            </a:pPr>
            <a:r>
              <a:rPr lang="en-US" sz="2400" b="0" dirty="0" smtClean="0">
                <a:latin typeface="Century Gothic" panose="020B0502020202020204" pitchFamily="34" charset="0"/>
              </a:rPr>
              <a:t>Fans of the Library</a:t>
            </a:r>
            <a:endParaRPr lang="en-US" sz="2400" b="0" dirty="0">
              <a:latin typeface="Century Gothic" panose="020B0502020202020204" pitchFamily="34" charset="0"/>
            </a:endParaRPr>
          </a:p>
          <a:p>
            <a:pPr lvl="1">
              <a:buFont typeface="Arial" charset="0"/>
              <a:buChar char="•"/>
            </a:pPr>
            <a:r>
              <a:rPr lang="en-US" sz="2400" b="0" dirty="0">
                <a:latin typeface="Century Gothic" panose="020B0502020202020204" pitchFamily="34" charset="0"/>
              </a:rPr>
              <a:t>Get out of the </a:t>
            </a:r>
            <a:r>
              <a:rPr lang="en-US" sz="2400" b="0" dirty="0" smtClean="0">
                <a:latin typeface="Century Gothic" panose="020B0502020202020204" pitchFamily="34" charset="0"/>
              </a:rPr>
              <a:t>office</a:t>
            </a:r>
            <a:endParaRPr lang="en-US" sz="2400" b="0" dirty="0">
              <a:latin typeface="Century Gothic" panose="020B0502020202020204" pitchFamily="34" charset="0"/>
            </a:endParaRPr>
          </a:p>
          <a:p>
            <a:pPr lvl="1">
              <a:buFont typeface="Arial" charset="0"/>
              <a:buChar char="•"/>
            </a:pPr>
            <a:r>
              <a:rPr lang="en-US" sz="2400" b="0" dirty="0" smtClean="0">
                <a:latin typeface="Century Gothic" panose="020B0502020202020204" pitchFamily="34" charset="0"/>
              </a:rPr>
              <a:t>Listen</a:t>
            </a:r>
          </a:p>
          <a:p>
            <a:pPr lvl="1">
              <a:buFont typeface="Arial" charset="0"/>
              <a:buChar char="•"/>
            </a:pPr>
            <a:r>
              <a:rPr lang="en-US" sz="2400" b="0" dirty="0" smtClean="0">
                <a:latin typeface="Century Gothic" panose="020B0502020202020204" pitchFamily="34" charset="0"/>
              </a:rPr>
              <a:t>Conferences (if </a:t>
            </a:r>
            <a:r>
              <a:rPr lang="en-US" sz="2400" b="0" dirty="0">
                <a:latin typeface="Century Gothic" panose="020B0502020202020204" pitchFamily="34" charset="0"/>
              </a:rPr>
              <a:t>you can</a:t>
            </a:r>
            <a:r>
              <a:rPr lang="en-US" sz="2400" b="0" dirty="0" smtClean="0">
                <a:latin typeface="Century Gothic" panose="020B0502020202020204" pitchFamily="34" charset="0"/>
              </a:rPr>
              <a:t>)</a:t>
            </a:r>
          </a:p>
          <a:p>
            <a:pPr lvl="1">
              <a:buFont typeface="Arial" charset="0"/>
              <a:buChar char="•"/>
            </a:pPr>
            <a:r>
              <a:rPr lang="en-US" sz="2400" b="0" dirty="0" err="1" smtClean="0">
                <a:latin typeface="Century Gothic" panose="020B0502020202020204" pitchFamily="34" charset="0"/>
              </a:rPr>
              <a:t>ListServes</a:t>
            </a:r>
            <a:endParaRPr lang="en-US" sz="2400" b="0" dirty="0">
              <a:latin typeface="Century Gothic" panose="020B0502020202020204" pitchFamily="34" charset="0"/>
            </a:endParaRPr>
          </a:p>
          <a:p>
            <a:pPr lvl="1"/>
            <a:endParaRPr lang="en-US" sz="2400" b="0" dirty="0" smtClean="0">
              <a:latin typeface="Century Gothic" panose="020B0502020202020204" pitchFamily="34" charset="0"/>
            </a:endParaRPr>
          </a:p>
          <a:p>
            <a:pPr lvl="1"/>
            <a:endParaRPr lang="en-US" sz="3600" b="0" dirty="0" smtClean="0">
              <a:latin typeface="Century Gothic" panose="020B0502020202020204" pitchFamily="34" charset="0"/>
            </a:endParaRPr>
          </a:p>
        </p:txBody>
      </p:sp>
    </p:spTree>
    <p:extLst>
      <p:ext uri="{BB962C8B-B14F-4D97-AF65-F5344CB8AC3E}">
        <p14:creationId xmlns:p14="http://schemas.microsoft.com/office/powerpoint/2010/main" val="2190368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84200" y="957944"/>
            <a:ext cx="8102600" cy="4949370"/>
          </a:xfrm>
        </p:spPr>
        <p:txBody>
          <a:bodyPr/>
          <a:lstStyle/>
          <a:p>
            <a:endParaRPr lang="en-US" sz="2400" b="0" dirty="0" smtClean="0">
              <a:latin typeface="Century Gothic" charset="0"/>
              <a:ea typeface="Century Gothic" charset="0"/>
              <a:cs typeface="Century Gothic" charset="0"/>
            </a:endParaRPr>
          </a:p>
          <a:p>
            <a:pPr marL="342900" lvl="1" indent="-342900">
              <a:buFont typeface="Arial" panose="020B0604020202020204" pitchFamily="34" charset="0"/>
              <a:buChar char="•"/>
            </a:pPr>
            <a:r>
              <a:rPr lang="en-US" sz="2400" b="0" dirty="0">
                <a:latin typeface="Century Gothic" charset="0"/>
                <a:ea typeface="Century Gothic" charset="0"/>
                <a:cs typeface="Century Gothic" charset="0"/>
              </a:rPr>
              <a:t>Set parameters of what you will and won’t do for people</a:t>
            </a:r>
          </a:p>
          <a:p>
            <a:r>
              <a:rPr lang="en-US" sz="2400" b="0" dirty="0" smtClean="0">
                <a:latin typeface="Century Gothic" charset="0"/>
                <a:ea typeface="Century Gothic" charset="0"/>
                <a:cs typeface="Century Gothic" charset="0"/>
              </a:rPr>
              <a:t>Borrow </a:t>
            </a:r>
            <a:r>
              <a:rPr lang="en-US" sz="2400" b="0" dirty="0">
                <a:latin typeface="Century Gothic" charset="0"/>
                <a:ea typeface="Century Gothic" charset="0"/>
                <a:cs typeface="Century Gothic" charset="0"/>
              </a:rPr>
              <a:t>shamelessly</a:t>
            </a:r>
          </a:p>
          <a:p>
            <a:pPr marL="571500" lvl="1" indent="-171450"/>
            <a:r>
              <a:rPr lang="en-US" sz="2400" b="0" dirty="0">
                <a:latin typeface="Century Gothic" charset="0"/>
                <a:ea typeface="Century Gothic" charset="0"/>
                <a:cs typeface="Century Gothic" charset="0"/>
              </a:rPr>
              <a:t>Forms</a:t>
            </a:r>
          </a:p>
          <a:p>
            <a:pPr marL="571500" lvl="1" indent="-171450"/>
            <a:r>
              <a:rPr lang="en-US" sz="2400" b="0" dirty="0" smtClean="0">
                <a:latin typeface="Century Gothic" charset="0"/>
                <a:ea typeface="Century Gothic" charset="0"/>
                <a:cs typeface="Century Gothic" charset="0"/>
              </a:rPr>
              <a:t>Policies</a:t>
            </a:r>
            <a:endParaRPr lang="en-US" sz="2400" b="0" dirty="0">
              <a:latin typeface="Century Gothic" charset="0"/>
              <a:ea typeface="Century Gothic" charset="0"/>
              <a:cs typeface="Century Gothic" charset="0"/>
            </a:endParaRPr>
          </a:p>
          <a:p>
            <a:pPr marL="571500" lvl="1" indent="-171450"/>
            <a:r>
              <a:rPr lang="en-US" sz="2400" b="0" dirty="0" err="1" smtClean="0">
                <a:latin typeface="Century Gothic" charset="0"/>
                <a:ea typeface="Century Gothic" charset="0"/>
                <a:cs typeface="Century Gothic" charset="0"/>
              </a:rPr>
              <a:t>LibGuides</a:t>
            </a:r>
            <a:endParaRPr lang="en-US" sz="2400" b="0" dirty="0">
              <a:latin typeface="Century Gothic" charset="0"/>
              <a:ea typeface="Century Gothic" charset="0"/>
              <a:cs typeface="Century Gothic" charset="0"/>
            </a:endParaRPr>
          </a:p>
          <a:p>
            <a:r>
              <a:rPr lang="en-US" sz="2400" b="0" dirty="0" smtClean="0">
                <a:latin typeface="Century Gothic" charset="0"/>
                <a:ea typeface="Century Gothic" charset="0"/>
                <a:cs typeface="Century Gothic" charset="0"/>
              </a:rPr>
              <a:t>Tools</a:t>
            </a:r>
          </a:p>
          <a:p>
            <a:pPr lvl="1"/>
            <a:r>
              <a:rPr lang="en-US" sz="2400" b="0" dirty="0" smtClean="0">
                <a:latin typeface="Century Gothic" charset="0"/>
                <a:ea typeface="Century Gothic" charset="0"/>
                <a:cs typeface="Century Gothic" charset="0"/>
              </a:rPr>
              <a:t>Canned Emails</a:t>
            </a:r>
          </a:p>
          <a:p>
            <a:pPr lvl="1"/>
            <a:r>
              <a:rPr lang="en-US" sz="2400" b="0" dirty="0" smtClean="0">
                <a:latin typeface="Century Gothic" charset="0"/>
                <a:ea typeface="Century Gothic" charset="0"/>
                <a:cs typeface="Century Gothic" charset="0"/>
              </a:rPr>
              <a:t>Lots Calendar Reminders</a:t>
            </a:r>
          </a:p>
          <a:p>
            <a:pPr lvl="1"/>
            <a:r>
              <a:rPr lang="en-US" sz="2400" b="0" dirty="0" smtClean="0">
                <a:latin typeface="Century Gothic" charset="0"/>
                <a:ea typeface="Century Gothic" charset="0"/>
                <a:cs typeface="Century Gothic" charset="0"/>
              </a:rPr>
              <a:t>External </a:t>
            </a:r>
            <a:r>
              <a:rPr lang="en-US" sz="2400" b="0" dirty="0">
                <a:latin typeface="Century Gothic" charset="0"/>
                <a:ea typeface="Century Gothic" charset="0"/>
                <a:cs typeface="Century Gothic" charset="0"/>
              </a:rPr>
              <a:t>tools like Evernote and Google </a:t>
            </a:r>
            <a:r>
              <a:rPr lang="en-US" sz="2400" b="0" dirty="0" smtClean="0">
                <a:latin typeface="Century Gothic" charset="0"/>
                <a:ea typeface="Century Gothic" charset="0"/>
                <a:cs typeface="Century Gothic" charset="0"/>
              </a:rPr>
              <a:t>Keep</a:t>
            </a:r>
            <a:endParaRPr lang="en-US" sz="2400" b="0" dirty="0">
              <a:latin typeface="Century Gothic" charset="0"/>
              <a:ea typeface="Century Gothic" charset="0"/>
              <a:cs typeface="Century Gothic" charset="0"/>
            </a:endParaRPr>
          </a:p>
        </p:txBody>
      </p:sp>
    </p:spTree>
    <p:extLst>
      <p:ext uri="{BB962C8B-B14F-4D97-AF65-F5344CB8AC3E}">
        <p14:creationId xmlns:p14="http://schemas.microsoft.com/office/powerpoint/2010/main" val="13297104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Dominican Color Scheme">
      <a:dk1>
        <a:sysClr val="windowText" lastClr="000000"/>
      </a:dk1>
      <a:lt1>
        <a:sysClr val="window" lastClr="FFFFFF"/>
      </a:lt1>
      <a:dk2>
        <a:srgbClr val="121D4B"/>
      </a:dk2>
      <a:lt2>
        <a:srgbClr val="B5B3AD"/>
      </a:lt2>
      <a:accent1>
        <a:srgbClr val="CE9A17"/>
      </a:accent1>
      <a:accent2>
        <a:srgbClr val="FF4B12"/>
      </a:accent2>
      <a:accent3>
        <a:srgbClr val="AFD518"/>
      </a:accent3>
      <a:accent4>
        <a:srgbClr val="BB9AC6"/>
      </a:accent4>
      <a:accent5>
        <a:srgbClr val="5B7389"/>
      </a:accent5>
      <a:accent6>
        <a:srgbClr val="4E168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1531</TotalTime>
  <Words>717</Words>
  <Application>Microsoft Office PowerPoint</Application>
  <PresentationFormat>On-screen Show (4:3)</PresentationFormat>
  <Paragraphs>131</Paragraphs>
  <Slides>13</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MS PGothic</vt:lpstr>
      <vt:lpstr>Arial</vt:lpstr>
      <vt:lpstr>Book Antiqua</vt:lpstr>
      <vt:lpstr>Calibri</vt:lpstr>
      <vt:lpstr>Century Gothic</vt:lpstr>
      <vt:lpstr>Source Sans Pro</vt:lpstr>
      <vt:lpstr>Wingdings</vt:lpstr>
      <vt:lpstr>Office Theme</vt:lpstr>
      <vt:lpstr>Me, Myself, And I: Working as a solo repository manager </vt:lpstr>
      <vt:lpstr>OR… Am I? </vt:lpstr>
      <vt:lpstr>Dominican University of California</vt:lpstr>
      <vt:lpstr>My Job(s)</vt:lpstr>
      <vt:lpstr>PowerPoint Presentation</vt:lpstr>
      <vt:lpstr>Work Flow</vt:lpstr>
      <vt:lpstr>Work Flow</vt:lpstr>
      <vt:lpstr>PowerPoint Presentation</vt:lpstr>
      <vt:lpstr>PowerPoint Presentation</vt:lpstr>
      <vt:lpstr>PowerPoint Presentation</vt:lpstr>
      <vt:lpstr>PowerPoint Presentation</vt:lpstr>
      <vt:lpstr>Questions?</vt:lpstr>
      <vt:lpstr>PowerPoint Presentation</vt:lpstr>
    </vt:vector>
  </TitlesOfParts>
  <Company>Dominican University of California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Shelley Hunter</dc:creator>
  <cp:lastModifiedBy>Pujals, Michael</cp:lastModifiedBy>
  <cp:revision>147</cp:revision>
  <cp:lastPrinted>2017-12-13T20:13:28Z</cp:lastPrinted>
  <dcterms:created xsi:type="dcterms:W3CDTF">2013-03-06T18:55:45Z</dcterms:created>
  <dcterms:modified xsi:type="dcterms:W3CDTF">2017-12-13T22:57:29Z</dcterms:modified>
</cp:coreProperties>
</file>